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x="18288000" cy="10287000"/>
  <p:notesSz cx="6858000" cy="9144000"/>
  <p:embeddedFontLst>
    <p:embeddedFont>
      <p:font typeface="DM Sans Bold" charset="1" panose="00000000000000000000"/>
      <p:regular r:id="rId53"/>
    </p:embeddedFont>
    <p:embeddedFont>
      <p:font typeface="Trend Sans One" charset="1" panose="00000000000000000000"/>
      <p:regular r:id="rId54"/>
    </p:embeddedFont>
    <p:embeddedFont>
      <p:font typeface="Open Sans" charset="1" panose="020B0606030504020204"/>
      <p:regular r:id="rId55"/>
    </p:embeddedFont>
    <p:embeddedFont>
      <p:font typeface="Peckish" charset="1" panose="00000000000000000000"/>
      <p:regular r:id="rId56"/>
    </p:embeddedFont>
    <p:embeddedFont>
      <p:font typeface="Big Shoulders Display Bold" charset="1" panose="00000000000000000000"/>
      <p:regular r:id="rId57"/>
    </p:embeddedFont>
    <p:embeddedFont>
      <p:font typeface="DM Sans" charset="1" panose="00000000000000000000"/>
      <p:regular r:id="rId58"/>
    </p:embeddedFont>
    <p:embeddedFont>
      <p:font typeface="Arimo" charset="1" panose="020B0604020202020204"/>
      <p:regular r:id="rId59"/>
    </p:embeddedFont>
    <p:embeddedFont>
      <p:font typeface="Arimo Bold" charset="1" panose="020B0704020202020204"/>
      <p:regular r:id="rId60"/>
    </p:embeddedFont>
    <p:embeddedFont>
      <p:font typeface="DM Sans Italics" charset="1" panose="00000000000000000000"/>
      <p:regular r:id="rId61"/>
    </p:embeddedFont>
    <p:embeddedFont>
      <p:font typeface="DM Sans Bold Italics" charset="1" panose="00000000000000000000"/>
      <p:regular r:id="rId62"/>
    </p:embeddedFont>
    <p:embeddedFont>
      <p:font typeface="Prompt Ultra-Bold" charset="1" panose="0000090000000000000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 Id="rId3" Target="../media/image39.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 Id="rId3" Target="../media/image40.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 Id="rId3" Target="../media/image41.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 Id="rId3" Target="../media/image43.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png" Type="http://schemas.openxmlformats.org/officeDocument/2006/relationships/image"/><Relationship Id="rId12" Target="../media/image13.png" Type="http://schemas.openxmlformats.org/officeDocument/2006/relationships/image"/><Relationship Id="rId13" Target="../media/image14.png" Type="http://schemas.openxmlformats.org/officeDocument/2006/relationships/image"/><Relationship Id="rId14" Target="../media/image15.svg" Type="http://schemas.openxmlformats.org/officeDocument/2006/relationships/image"/><Relationship Id="rId15" Target="../media/image16.jpeg" Type="http://schemas.openxmlformats.org/officeDocument/2006/relationships/image"/><Relationship Id="rId16" Target="../media/image17.png" Type="http://schemas.openxmlformats.org/officeDocument/2006/relationships/image"/><Relationship Id="rId17" Target="../media/image18.svg" Type="http://schemas.openxmlformats.org/officeDocument/2006/relationships/image"/><Relationship Id="rId18" Target="../media/image19.jpeg" Type="http://schemas.openxmlformats.org/officeDocument/2006/relationships/image"/><Relationship Id="rId19" Target="../media/image20.jpeg" Type="http://schemas.openxmlformats.org/officeDocument/2006/relationships/image"/><Relationship Id="rId2" Target="../media/image3.jpeg" Type="http://schemas.openxmlformats.org/officeDocument/2006/relationships/image"/><Relationship Id="rId20" Target="../media/image21.png" Type="http://schemas.openxmlformats.org/officeDocument/2006/relationships/image"/><Relationship Id="rId21" Target="../media/image22.svg" Type="http://schemas.openxmlformats.org/officeDocument/2006/relationships/image"/><Relationship Id="rId22" Target="../media/image23.sv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 Id="rId6" Target="../media/image7.png" Type="http://schemas.openxmlformats.org/officeDocument/2006/relationships/image"/><Relationship Id="rId7" Target="../media/image8.pn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4.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5.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 Id="rId3" Target="../media/image47.png" Type="http://schemas.openxmlformats.org/officeDocument/2006/relationships/image"/><Relationship Id="rId4" Target="../media/image48.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 Id="rId3" Target="../media/image50.png" Type="http://schemas.openxmlformats.org/officeDocument/2006/relationships/image"/><Relationship Id="rId4" Target="../media/image51.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 Id="rId3" Target="../media/image52.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 Id="rId3" Target="../media/image53.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jpeg" Type="http://schemas.openxmlformats.org/officeDocument/2006/relationships/image"/><Relationship Id="rId3" Target="../media/image55.png" Type="http://schemas.openxmlformats.org/officeDocument/2006/relationships/image"/><Relationship Id="rId4" Target="../media/image56.jpe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 Id="rId3" Target="../media/image5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 Id="rId3" Target="../media/image59.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jpeg" Type="http://schemas.openxmlformats.org/officeDocument/2006/relationships/image"/><Relationship Id="rId3" Target="../media/image60.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61.jpeg" Type="http://schemas.openxmlformats.org/officeDocument/2006/relationships/image"/><Relationship Id="rId4" Target="../media/image62.jpeg" Type="http://schemas.openxmlformats.org/officeDocument/2006/relationships/image"/><Relationship Id="rId5" Target="../media/image63.jpeg" Type="http://schemas.openxmlformats.org/officeDocument/2006/relationships/image"/><Relationship Id="rId6" Target="../media/image64.png" Type="http://schemas.openxmlformats.org/officeDocument/2006/relationships/image"/><Relationship Id="rId7" Target="../media/image6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jpeg" Type="http://schemas.openxmlformats.org/officeDocument/2006/relationships/image"/><Relationship Id="rId2" Target="../media/image27.jpeg" Type="http://schemas.openxmlformats.org/officeDocument/2006/relationships/image"/><Relationship Id="rId3" Target="../media/image28.jpeg" Type="http://schemas.openxmlformats.org/officeDocument/2006/relationships/image"/><Relationship Id="rId4" Target="../media/image29.jpeg" Type="http://schemas.openxmlformats.org/officeDocument/2006/relationships/image"/><Relationship Id="rId5" Target="../media/image30.jpeg" Type="http://schemas.openxmlformats.org/officeDocument/2006/relationships/image"/><Relationship Id="rId6" Target="../media/image31.jpeg" Type="http://schemas.openxmlformats.org/officeDocument/2006/relationships/image"/><Relationship Id="rId7" Target="../media/image32.jpeg" Type="http://schemas.openxmlformats.org/officeDocument/2006/relationships/image"/><Relationship Id="rId8" Target="../media/image33.jpeg" Type="http://schemas.openxmlformats.org/officeDocument/2006/relationships/image"/><Relationship Id="rId9" Target="../media/image34.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0705359" y="300683"/>
            <a:ext cx="6823624" cy="5678969"/>
          </a:xfrm>
          <a:custGeom>
            <a:avLst/>
            <a:gdLst/>
            <a:ahLst/>
            <a:cxnLst/>
            <a:rect r="r" b="b" t="t" l="l"/>
            <a:pathLst>
              <a:path h="5678969" w="6823624">
                <a:moveTo>
                  <a:pt x="0" y="0"/>
                </a:moveTo>
                <a:lnTo>
                  <a:pt x="6823624" y="0"/>
                </a:lnTo>
                <a:lnTo>
                  <a:pt x="6823624" y="5678969"/>
                </a:lnTo>
                <a:lnTo>
                  <a:pt x="0" y="5678969"/>
                </a:lnTo>
                <a:lnTo>
                  <a:pt x="0" y="0"/>
                </a:lnTo>
                <a:close/>
              </a:path>
            </a:pathLst>
          </a:custGeom>
          <a:blipFill>
            <a:blip r:embed="rId3"/>
            <a:stretch>
              <a:fillRect l="0" t="0" r="0" b="-20156"/>
            </a:stretch>
          </a:blipFill>
        </p:spPr>
      </p:sp>
      <p:sp>
        <p:nvSpPr>
          <p:cNvPr name="TextBox 4" id="4"/>
          <p:cNvSpPr txBox="true"/>
          <p:nvPr/>
        </p:nvSpPr>
        <p:spPr>
          <a:xfrm rot="0">
            <a:off x="6473826" y="8851900"/>
            <a:ext cx="5340347" cy="784225"/>
          </a:xfrm>
          <a:prstGeom prst="rect">
            <a:avLst/>
          </a:prstGeom>
        </p:spPr>
        <p:txBody>
          <a:bodyPr anchor="t" rtlCol="false" tIns="0" lIns="0" bIns="0" rIns="0">
            <a:spAutoFit/>
          </a:bodyPr>
          <a:lstStyle/>
          <a:p>
            <a:pPr algn="ctr">
              <a:lnSpc>
                <a:spcPts val="6200"/>
              </a:lnSpc>
            </a:pPr>
            <a:r>
              <a:rPr lang="en-US" b="true" sz="5000" spc="335">
                <a:solidFill>
                  <a:srgbClr val="FFFFFF"/>
                </a:solidFill>
                <a:latin typeface="DM Sans Bold"/>
                <a:ea typeface="DM Sans Bold"/>
                <a:cs typeface="DM Sans Bold"/>
                <a:sym typeface="DM Sans Bold"/>
              </a:rPr>
              <a:t>AUGUST 2024</a:t>
            </a:r>
          </a:p>
        </p:txBody>
      </p:sp>
      <p:sp>
        <p:nvSpPr>
          <p:cNvPr name="TextBox 5" id="5"/>
          <p:cNvSpPr txBox="true"/>
          <p:nvPr/>
        </p:nvSpPr>
        <p:spPr>
          <a:xfrm rot="0">
            <a:off x="5192722" y="6225674"/>
            <a:ext cx="8229600" cy="2194570"/>
          </a:xfrm>
          <a:prstGeom prst="rect">
            <a:avLst/>
          </a:prstGeom>
        </p:spPr>
        <p:txBody>
          <a:bodyPr anchor="t" rtlCol="false" tIns="0" lIns="0" bIns="0" rIns="0">
            <a:spAutoFit/>
          </a:bodyPr>
          <a:lstStyle/>
          <a:p>
            <a:pPr algn="ctr">
              <a:lnSpc>
                <a:spcPts val="8400"/>
              </a:lnSpc>
            </a:pPr>
            <a:r>
              <a:rPr lang="en-US" sz="8400" spc="-630">
                <a:solidFill>
                  <a:srgbClr val="FFFFFF"/>
                </a:solidFill>
                <a:latin typeface="Trend Sans One"/>
                <a:ea typeface="Trend Sans One"/>
                <a:cs typeface="Trend Sans One"/>
                <a:sym typeface="Trend Sans One"/>
              </a:rPr>
              <a:t>Freshman orientation</a:t>
            </a:r>
          </a:p>
        </p:txBody>
      </p:sp>
      <p:sp>
        <p:nvSpPr>
          <p:cNvPr name="TextBox 6" id="6"/>
          <p:cNvSpPr txBox="true"/>
          <p:nvPr/>
        </p:nvSpPr>
        <p:spPr>
          <a:xfrm rot="0">
            <a:off x="1184985" y="2515005"/>
            <a:ext cx="10025806" cy="1431299"/>
          </a:xfrm>
          <a:prstGeom prst="rect">
            <a:avLst/>
          </a:prstGeom>
        </p:spPr>
        <p:txBody>
          <a:bodyPr anchor="t" rtlCol="false" tIns="0" lIns="0" bIns="0" rIns="0">
            <a:spAutoFit/>
          </a:bodyPr>
          <a:lstStyle/>
          <a:p>
            <a:pPr algn="ctr">
              <a:lnSpc>
                <a:spcPts val="10600"/>
              </a:lnSpc>
            </a:pPr>
            <a:r>
              <a:rPr lang="en-US" sz="10600" spc="-795">
                <a:solidFill>
                  <a:srgbClr val="FFFFFF"/>
                </a:solidFill>
                <a:latin typeface="Trend Sans One"/>
                <a:ea typeface="Trend Sans One"/>
                <a:cs typeface="Trend Sans One"/>
                <a:sym typeface="Trend Sans One"/>
              </a:rPr>
              <a:t>welcome to</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9222" t="0" r="-9222" b="0"/>
            </a:stretch>
          </a:blipFill>
        </p:spPr>
      </p:sp>
      <p:sp>
        <p:nvSpPr>
          <p:cNvPr name="TextBox 3" id="3"/>
          <p:cNvSpPr txBox="true"/>
          <p:nvPr/>
        </p:nvSpPr>
        <p:spPr>
          <a:xfrm rot="0">
            <a:off x="2942127" y="2609479"/>
            <a:ext cx="12384697" cy="3273910"/>
          </a:xfrm>
          <a:prstGeom prst="rect">
            <a:avLst/>
          </a:prstGeom>
        </p:spPr>
        <p:txBody>
          <a:bodyPr anchor="t" rtlCol="false" tIns="0" lIns="0" bIns="0" rIns="0">
            <a:spAutoFit/>
          </a:bodyPr>
          <a:lstStyle/>
          <a:p>
            <a:pPr algn="ctr">
              <a:lnSpc>
                <a:spcPts val="12311"/>
              </a:lnSpc>
            </a:pPr>
            <a:r>
              <a:rPr lang="en-US" sz="13679" spc="-588">
                <a:solidFill>
                  <a:srgbClr val="FFFFFF"/>
                </a:solidFill>
                <a:latin typeface="Peckish"/>
                <a:ea typeface="Peckish"/>
                <a:cs typeface="Peckish"/>
                <a:sym typeface="Peckish"/>
              </a:rPr>
              <a:t>PCCA Senior Survey</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9222" t="0" r="-9222" b="0"/>
            </a:stretch>
          </a:blipFill>
        </p:spPr>
      </p:sp>
      <p:sp>
        <p:nvSpPr>
          <p:cNvPr name="Freeform 3" id="3"/>
          <p:cNvSpPr/>
          <p:nvPr/>
        </p:nvSpPr>
        <p:spPr>
          <a:xfrm flipH="false" flipV="false" rot="0">
            <a:off x="10030880" y="1445620"/>
            <a:ext cx="7710963" cy="7710963"/>
          </a:xfrm>
          <a:custGeom>
            <a:avLst/>
            <a:gdLst/>
            <a:ahLst/>
            <a:cxnLst/>
            <a:rect r="r" b="b" t="t" l="l"/>
            <a:pathLst>
              <a:path h="7710963" w="7710963">
                <a:moveTo>
                  <a:pt x="0" y="0"/>
                </a:moveTo>
                <a:lnTo>
                  <a:pt x="7710963" y="0"/>
                </a:lnTo>
                <a:lnTo>
                  <a:pt x="7710963" y="7710962"/>
                </a:lnTo>
                <a:lnTo>
                  <a:pt x="0" y="7710962"/>
                </a:lnTo>
                <a:lnTo>
                  <a:pt x="0" y="0"/>
                </a:lnTo>
                <a:close/>
              </a:path>
            </a:pathLst>
          </a:custGeom>
          <a:blipFill>
            <a:blip r:embed="rId3"/>
            <a:stretch>
              <a:fillRect l="0" t="0" r="0" b="0"/>
            </a:stretch>
          </a:blipFill>
        </p:spPr>
      </p:sp>
      <p:sp>
        <p:nvSpPr>
          <p:cNvPr name="TextBox 4" id="4"/>
          <p:cNvSpPr txBox="true"/>
          <p:nvPr/>
        </p:nvSpPr>
        <p:spPr>
          <a:xfrm rot="0">
            <a:off x="844179" y="1009650"/>
            <a:ext cx="8690638" cy="1630880"/>
          </a:xfrm>
          <a:prstGeom prst="rect">
            <a:avLst/>
          </a:prstGeom>
        </p:spPr>
        <p:txBody>
          <a:bodyPr anchor="t" rtlCol="false" tIns="0" lIns="0" bIns="0" rIns="0">
            <a:spAutoFit/>
          </a:bodyPr>
          <a:lstStyle/>
          <a:p>
            <a:pPr algn="ctr">
              <a:lnSpc>
                <a:spcPts val="6461"/>
              </a:lnSpc>
            </a:pPr>
            <a:r>
              <a:rPr lang="en-US" sz="5210" b="true">
                <a:solidFill>
                  <a:srgbClr val="FFFFFF"/>
                </a:solidFill>
                <a:latin typeface="DM Sans Bold"/>
                <a:ea typeface="DM Sans Bold"/>
                <a:cs typeface="DM Sans Bold"/>
                <a:sym typeface="DM Sans Bold"/>
              </a:rPr>
              <a:t>What is the best thing about the PCCA Program?</a:t>
            </a:r>
          </a:p>
        </p:txBody>
      </p:sp>
      <p:sp>
        <p:nvSpPr>
          <p:cNvPr name="TextBox 5" id="5"/>
          <p:cNvSpPr txBox="true"/>
          <p:nvPr/>
        </p:nvSpPr>
        <p:spPr>
          <a:xfrm rot="0">
            <a:off x="528350" y="3774722"/>
            <a:ext cx="9355187" cy="3615128"/>
          </a:xfrm>
          <a:prstGeom prst="rect">
            <a:avLst/>
          </a:prstGeom>
        </p:spPr>
        <p:txBody>
          <a:bodyPr anchor="t" rtlCol="false" tIns="0" lIns="0" bIns="0" rIns="0">
            <a:spAutoFit/>
          </a:bodyPr>
          <a:lstStyle/>
          <a:p>
            <a:pPr algn="l" marL="995426" indent="-497713" lvl="1">
              <a:lnSpc>
                <a:spcPts val="5717"/>
              </a:lnSpc>
              <a:buFont typeface="Arial"/>
              <a:buChar char="•"/>
            </a:pPr>
            <a:r>
              <a:rPr lang="en-US" b="true" sz="4610">
                <a:solidFill>
                  <a:srgbClr val="FFFFFF"/>
                </a:solidFill>
                <a:latin typeface="DM Sans Bold"/>
                <a:ea typeface="DM Sans Bold"/>
                <a:cs typeface="DM Sans Bold"/>
                <a:sym typeface="DM Sans Bold"/>
              </a:rPr>
              <a:t>Sense of Community - 44%</a:t>
            </a:r>
          </a:p>
          <a:p>
            <a:pPr algn="l">
              <a:lnSpc>
                <a:spcPts val="5717"/>
              </a:lnSpc>
            </a:pPr>
          </a:p>
          <a:p>
            <a:pPr algn="l" marL="995426" indent="-497713" lvl="1">
              <a:lnSpc>
                <a:spcPts val="5717"/>
              </a:lnSpc>
              <a:buFont typeface="Arial"/>
              <a:buChar char="•"/>
            </a:pPr>
            <a:r>
              <a:rPr lang="en-US" b="true" sz="4610">
                <a:solidFill>
                  <a:srgbClr val="FFFFFF"/>
                </a:solidFill>
                <a:latin typeface="DM Sans Bold"/>
                <a:ea typeface="DM Sans Bold"/>
                <a:cs typeface="DM Sans Bold"/>
                <a:sym typeface="DM Sans Bold"/>
              </a:rPr>
              <a:t> Trips &amp; Experiences  - 19%</a:t>
            </a:r>
          </a:p>
          <a:p>
            <a:pPr algn="l">
              <a:lnSpc>
                <a:spcPts val="5717"/>
              </a:lnSpc>
            </a:pPr>
          </a:p>
          <a:p>
            <a:pPr algn="l" marL="995426" indent="-497713" lvl="1">
              <a:lnSpc>
                <a:spcPts val="5717"/>
              </a:lnSpc>
              <a:buFont typeface="Arial"/>
              <a:buChar char="•"/>
            </a:pPr>
            <a:r>
              <a:rPr lang="en-US" b="true" sz="4610">
                <a:solidFill>
                  <a:srgbClr val="FFFFFF"/>
                </a:solidFill>
                <a:latin typeface="DM Sans Bold"/>
                <a:ea typeface="DM Sans Bold"/>
                <a:cs typeface="DM Sans Bold"/>
                <a:sym typeface="DM Sans Bold"/>
              </a:rPr>
              <a:t>Personal Achievements - 18%</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9222" t="0" r="-9222" b="0"/>
            </a:stretch>
          </a:blipFill>
        </p:spPr>
      </p:sp>
      <p:sp>
        <p:nvSpPr>
          <p:cNvPr name="Freeform 3" id="3"/>
          <p:cNvSpPr/>
          <p:nvPr/>
        </p:nvSpPr>
        <p:spPr>
          <a:xfrm flipH="false" flipV="false" rot="0">
            <a:off x="9844624" y="1126688"/>
            <a:ext cx="7710963" cy="7710963"/>
          </a:xfrm>
          <a:custGeom>
            <a:avLst/>
            <a:gdLst/>
            <a:ahLst/>
            <a:cxnLst/>
            <a:rect r="r" b="b" t="t" l="l"/>
            <a:pathLst>
              <a:path h="7710963" w="7710963">
                <a:moveTo>
                  <a:pt x="0" y="0"/>
                </a:moveTo>
                <a:lnTo>
                  <a:pt x="7710963" y="0"/>
                </a:lnTo>
                <a:lnTo>
                  <a:pt x="7710963" y="7710962"/>
                </a:lnTo>
                <a:lnTo>
                  <a:pt x="0" y="7710962"/>
                </a:lnTo>
                <a:lnTo>
                  <a:pt x="0" y="0"/>
                </a:lnTo>
                <a:close/>
              </a:path>
            </a:pathLst>
          </a:custGeom>
          <a:blipFill>
            <a:blip r:embed="rId3"/>
            <a:stretch>
              <a:fillRect l="0" t="0" r="0" b="0"/>
            </a:stretch>
          </a:blipFill>
        </p:spPr>
      </p:sp>
      <p:sp>
        <p:nvSpPr>
          <p:cNvPr name="TextBox 4" id="4"/>
          <p:cNvSpPr txBox="true"/>
          <p:nvPr/>
        </p:nvSpPr>
        <p:spPr>
          <a:xfrm rot="0">
            <a:off x="860625" y="1009650"/>
            <a:ext cx="8690638" cy="2450030"/>
          </a:xfrm>
          <a:prstGeom prst="rect">
            <a:avLst/>
          </a:prstGeom>
        </p:spPr>
        <p:txBody>
          <a:bodyPr anchor="t" rtlCol="false" tIns="0" lIns="0" bIns="0" rIns="0">
            <a:spAutoFit/>
          </a:bodyPr>
          <a:lstStyle/>
          <a:p>
            <a:pPr algn="ctr">
              <a:lnSpc>
                <a:spcPts val="6461"/>
              </a:lnSpc>
            </a:pPr>
            <a:r>
              <a:rPr lang="en-US" sz="5210" b="true">
                <a:solidFill>
                  <a:srgbClr val="FFFFFF"/>
                </a:solidFill>
                <a:latin typeface="DM Sans Bold"/>
                <a:ea typeface="DM Sans Bold"/>
                <a:cs typeface="DM Sans Bold"/>
                <a:sym typeface="DM Sans Bold"/>
              </a:rPr>
              <a:t>What was the biggest challenge you faced in the PCCA program? </a:t>
            </a:r>
          </a:p>
        </p:txBody>
      </p:sp>
      <p:sp>
        <p:nvSpPr>
          <p:cNvPr name="TextBox 5" id="5"/>
          <p:cNvSpPr txBox="true"/>
          <p:nvPr/>
        </p:nvSpPr>
        <p:spPr>
          <a:xfrm rot="0">
            <a:off x="528350" y="3774722"/>
            <a:ext cx="8205267" cy="5062928"/>
          </a:xfrm>
          <a:prstGeom prst="rect">
            <a:avLst/>
          </a:prstGeom>
        </p:spPr>
        <p:txBody>
          <a:bodyPr anchor="t" rtlCol="false" tIns="0" lIns="0" bIns="0" rIns="0">
            <a:spAutoFit/>
          </a:bodyPr>
          <a:lstStyle/>
          <a:p>
            <a:pPr algn="l" marL="995426" indent="-497713" lvl="1">
              <a:lnSpc>
                <a:spcPts val="5717"/>
              </a:lnSpc>
              <a:buFont typeface="Arial"/>
              <a:buChar char="•"/>
            </a:pPr>
            <a:r>
              <a:rPr lang="en-US" b="true" sz="4610">
                <a:solidFill>
                  <a:srgbClr val="FFFFFF"/>
                </a:solidFill>
                <a:latin typeface="DM Sans Bold"/>
                <a:ea typeface="DM Sans Bold"/>
                <a:cs typeface="DM Sans Bold"/>
                <a:sym typeface="DM Sans Bold"/>
              </a:rPr>
              <a:t>Finding Balance - 29%</a:t>
            </a:r>
          </a:p>
          <a:p>
            <a:pPr algn="l">
              <a:lnSpc>
                <a:spcPts val="5717"/>
              </a:lnSpc>
            </a:pPr>
          </a:p>
          <a:p>
            <a:pPr algn="l" marL="995426" indent="-497713" lvl="1">
              <a:lnSpc>
                <a:spcPts val="5717"/>
              </a:lnSpc>
              <a:buFont typeface="Arial"/>
              <a:buChar char="•"/>
            </a:pPr>
            <a:r>
              <a:rPr lang="en-US" b="true" sz="4610">
                <a:solidFill>
                  <a:srgbClr val="FFFFFF"/>
                </a:solidFill>
                <a:latin typeface="DM Sans Bold"/>
                <a:ea typeface="DM Sans Bold"/>
                <a:cs typeface="DM Sans Bold"/>
                <a:sym typeface="DM Sans Bold"/>
              </a:rPr>
              <a:t>Personal Challenge - 24%</a:t>
            </a:r>
          </a:p>
          <a:p>
            <a:pPr algn="l">
              <a:lnSpc>
                <a:spcPts val="5717"/>
              </a:lnSpc>
            </a:pPr>
          </a:p>
          <a:p>
            <a:pPr algn="l" marL="995426" indent="-497713" lvl="1">
              <a:lnSpc>
                <a:spcPts val="5717"/>
              </a:lnSpc>
              <a:buFont typeface="Arial"/>
              <a:buChar char="•"/>
            </a:pPr>
            <a:r>
              <a:rPr lang="en-US" b="true" sz="4610">
                <a:solidFill>
                  <a:srgbClr val="FFFFFF"/>
                </a:solidFill>
                <a:latin typeface="DM Sans Bold"/>
                <a:ea typeface="DM Sans Bold"/>
                <a:cs typeface="DM Sans Bold"/>
                <a:sym typeface="DM Sans Bold"/>
              </a:rPr>
              <a:t>Staffing Changes - 17%</a:t>
            </a:r>
          </a:p>
          <a:p>
            <a:pPr algn="l">
              <a:lnSpc>
                <a:spcPts val="5717"/>
              </a:lnSpc>
            </a:pPr>
          </a:p>
          <a:p>
            <a:pPr algn="l" marL="995426" indent="-497713" lvl="1">
              <a:lnSpc>
                <a:spcPts val="5717"/>
              </a:lnSpc>
              <a:buFont typeface="Arial"/>
              <a:buChar char="•"/>
            </a:pPr>
            <a:r>
              <a:rPr lang="en-US" b="true" sz="4610">
                <a:solidFill>
                  <a:srgbClr val="FFFFFF"/>
                </a:solidFill>
                <a:latin typeface="DM Sans Bold"/>
                <a:ea typeface="DM Sans Bold"/>
                <a:cs typeface="DM Sans Bold"/>
                <a:sym typeface="DM Sans Bold"/>
              </a:rPr>
              <a:t>Competition - 15%</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9222" t="0" r="-9222" b="0"/>
            </a:stretch>
          </a:blipFill>
        </p:spPr>
      </p:sp>
      <p:sp>
        <p:nvSpPr>
          <p:cNvPr name="Freeform 3" id="3"/>
          <p:cNvSpPr/>
          <p:nvPr/>
        </p:nvSpPr>
        <p:spPr>
          <a:xfrm flipH="false" flipV="false" rot="0">
            <a:off x="11642237" y="1834615"/>
            <a:ext cx="4414097" cy="6621145"/>
          </a:xfrm>
          <a:custGeom>
            <a:avLst/>
            <a:gdLst/>
            <a:ahLst/>
            <a:cxnLst/>
            <a:rect r="r" b="b" t="t" l="l"/>
            <a:pathLst>
              <a:path h="6621145" w="4414097">
                <a:moveTo>
                  <a:pt x="0" y="0"/>
                </a:moveTo>
                <a:lnTo>
                  <a:pt x="4414097" y="0"/>
                </a:lnTo>
                <a:lnTo>
                  <a:pt x="4414097" y="6621145"/>
                </a:lnTo>
                <a:lnTo>
                  <a:pt x="0" y="6621145"/>
                </a:lnTo>
                <a:lnTo>
                  <a:pt x="0" y="0"/>
                </a:lnTo>
                <a:close/>
              </a:path>
            </a:pathLst>
          </a:custGeom>
          <a:blipFill>
            <a:blip r:embed="rId3"/>
            <a:stretch>
              <a:fillRect l="0" t="0" r="0" b="0"/>
            </a:stretch>
          </a:blipFill>
        </p:spPr>
      </p:sp>
      <p:sp>
        <p:nvSpPr>
          <p:cNvPr name="TextBox 4" id="4"/>
          <p:cNvSpPr txBox="true"/>
          <p:nvPr/>
        </p:nvSpPr>
        <p:spPr>
          <a:xfrm rot="0">
            <a:off x="844179" y="1009650"/>
            <a:ext cx="8690638" cy="1630880"/>
          </a:xfrm>
          <a:prstGeom prst="rect">
            <a:avLst/>
          </a:prstGeom>
        </p:spPr>
        <p:txBody>
          <a:bodyPr anchor="t" rtlCol="false" tIns="0" lIns="0" bIns="0" rIns="0">
            <a:spAutoFit/>
          </a:bodyPr>
          <a:lstStyle/>
          <a:p>
            <a:pPr algn="ctr">
              <a:lnSpc>
                <a:spcPts val="6461"/>
              </a:lnSpc>
            </a:pPr>
            <a:r>
              <a:rPr lang="en-US" sz="5210" b="true">
                <a:solidFill>
                  <a:srgbClr val="FFFFFF"/>
                </a:solidFill>
                <a:latin typeface="DM Sans Bold"/>
                <a:ea typeface="DM Sans Bold"/>
                <a:cs typeface="DM Sans Bold"/>
                <a:sym typeface="DM Sans Bold"/>
              </a:rPr>
              <a:t>What advice would you give to your freshman self?</a:t>
            </a:r>
          </a:p>
        </p:txBody>
      </p:sp>
      <p:sp>
        <p:nvSpPr>
          <p:cNvPr name="TextBox 5" id="5"/>
          <p:cNvSpPr txBox="true"/>
          <p:nvPr/>
        </p:nvSpPr>
        <p:spPr>
          <a:xfrm rot="0">
            <a:off x="528350" y="3774722"/>
            <a:ext cx="8460622" cy="4339028"/>
          </a:xfrm>
          <a:prstGeom prst="rect">
            <a:avLst/>
          </a:prstGeom>
        </p:spPr>
        <p:txBody>
          <a:bodyPr anchor="t" rtlCol="false" tIns="0" lIns="0" bIns="0" rIns="0">
            <a:spAutoFit/>
          </a:bodyPr>
          <a:lstStyle/>
          <a:p>
            <a:pPr algn="l" marL="995426" indent="-497713" lvl="1">
              <a:lnSpc>
                <a:spcPts val="5717"/>
              </a:lnSpc>
              <a:buFont typeface="Arial"/>
              <a:buChar char="•"/>
            </a:pPr>
            <a:r>
              <a:rPr lang="en-US" b="true" sz="4610">
                <a:solidFill>
                  <a:srgbClr val="FFFFFF"/>
                </a:solidFill>
                <a:latin typeface="DM Sans Bold"/>
                <a:ea typeface="DM Sans Bold"/>
                <a:cs typeface="DM Sans Bold"/>
                <a:sym typeface="DM Sans Bold"/>
              </a:rPr>
              <a:t>Be more motivated - 31% </a:t>
            </a:r>
          </a:p>
          <a:p>
            <a:pPr algn="l">
              <a:lnSpc>
                <a:spcPts val="5717"/>
              </a:lnSpc>
            </a:pPr>
          </a:p>
          <a:p>
            <a:pPr algn="l" marL="995426" indent="-497713" lvl="1">
              <a:lnSpc>
                <a:spcPts val="5717"/>
              </a:lnSpc>
              <a:buFont typeface="Arial"/>
              <a:buChar char="•"/>
            </a:pPr>
            <a:r>
              <a:rPr lang="en-US" b="true" sz="4610">
                <a:solidFill>
                  <a:srgbClr val="FFFFFF"/>
                </a:solidFill>
                <a:latin typeface="DM Sans Bold"/>
                <a:ea typeface="DM Sans Bold"/>
                <a:cs typeface="DM Sans Bold"/>
                <a:sym typeface="DM Sans Bold"/>
              </a:rPr>
              <a:t>Chill out/Watch your Mental Health - 31%</a:t>
            </a:r>
          </a:p>
          <a:p>
            <a:pPr algn="l">
              <a:lnSpc>
                <a:spcPts val="5717"/>
              </a:lnSpc>
            </a:pPr>
          </a:p>
          <a:p>
            <a:pPr algn="l" marL="995426" indent="-497713" lvl="1">
              <a:lnSpc>
                <a:spcPts val="5717"/>
              </a:lnSpc>
              <a:buFont typeface="Arial"/>
              <a:buChar char="•"/>
            </a:pPr>
            <a:r>
              <a:rPr lang="en-US" b="true" sz="4610">
                <a:solidFill>
                  <a:srgbClr val="FFFFFF"/>
                </a:solidFill>
                <a:latin typeface="DM Sans Bold"/>
                <a:ea typeface="DM Sans Bold"/>
                <a:cs typeface="DM Sans Bold"/>
                <a:sym typeface="DM Sans Bold"/>
              </a:rPr>
              <a:t>Practice - 11%</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5732188" y="4375521"/>
            <a:ext cx="6823624" cy="5678969"/>
          </a:xfrm>
          <a:custGeom>
            <a:avLst/>
            <a:gdLst/>
            <a:ahLst/>
            <a:cxnLst/>
            <a:rect r="r" b="b" t="t" l="l"/>
            <a:pathLst>
              <a:path h="5678969" w="6823624">
                <a:moveTo>
                  <a:pt x="0" y="0"/>
                </a:moveTo>
                <a:lnTo>
                  <a:pt x="6823624" y="0"/>
                </a:lnTo>
                <a:lnTo>
                  <a:pt x="6823624" y="5678969"/>
                </a:lnTo>
                <a:lnTo>
                  <a:pt x="0" y="5678969"/>
                </a:lnTo>
                <a:lnTo>
                  <a:pt x="0" y="0"/>
                </a:lnTo>
                <a:close/>
              </a:path>
            </a:pathLst>
          </a:custGeom>
          <a:blipFill>
            <a:blip r:embed="rId3"/>
            <a:stretch>
              <a:fillRect l="0" t="0" r="0" b="-20156"/>
            </a:stretch>
          </a:blipFill>
        </p:spPr>
      </p:sp>
      <p:sp>
        <p:nvSpPr>
          <p:cNvPr name="TextBox 4" id="4"/>
          <p:cNvSpPr txBox="true"/>
          <p:nvPr/>
        </p:nvSpPr>
        <p:spPr>
          <a:xfrm rot="0">
            <a:off x="2808697" y="1351437"/>
            <a:ext cx="12670607" cy="2774324"/>
          </a:xfrm>
          <a:prstGeom prst="rect">
            <a:avLst/>
          </a:prstGeom>
        </p:spPr>
        <p:txBody>
          <a:bodyPr anchor="t" rtlCol="false" tIns="0" lIns="0" bIns="0" rIns="0">
            <a:spAutoFit/>
          </a:bodyPr>
          <a:lstStyle/>
          <a:p>
            <a:pPr algn="ctr">
              <a:lnSpc>
                <a:spcPts val="10600"/>
              </a:lnSpc>
            </a:pPr>
            <a:r>
              <a:rPr lang="en-US" sz="10600" spc="-795">
                <a:solidFill>
                  <a:srgbClr val="FFFFFF"/>
                </a:solidFill>
                <a:latin typeface="Trend Sans One"/>
                <a:ea typeface="Trend Sans One"/>
                <a:cs typeface="Trend Sans One"/>
                <a:sym typeface="Trend Sans One"/>
              </a:rPr>
              <a:t>how to be successful in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4209965" y="427480"/>
            <a:ext cx="9868070" cy="9432039"/>
          </a:xfrm>
          <a:custGeom>
            <a:avLst/>
            <a:gdLst/>
            <a:ahLst/>
            <a:cxnLst/>
            <a:rect r="r" b="b" t="t" l="l"/>
            <a:pathLst>
              <a:path h="9432039" w="9868070">
                <a:moveTo>
                  <a:pt x="0" y="0"/>
                </a:moveTo>
                <a:lnTo>
                  <a:pt x="9868070" y="0"/>
                </a:lnTo>
                <a:lnTo>
                  <a:pt x="9868070" y="9432040"/>
                </a:lnTo>
                <a:lnTo>
                  <a:pt x="0" y="9432040"/>
                </a:lnTo>
                <a:lnTo>
                  <a:pt x="0" y="0"/>
                </a:lnTo>
                <a:close/>
              </a:path>
            </a:pathLst>
          </a:custGeom>
          <a:blipFill>
            <a:blip r:embed="rId3"/>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TextBox 3" id="3"/>
          <p:cNvSpPr txBox="true"/>
          <p:nvPr/>
        </p:nvSpPr>
        <p:spPr>
          <a:xfrm rot="0">
            <a:off x="2114387" y="3075385"/>
            <a:ext cx="14059225" cy="7150610"/>
          </a:xfrm>
          <a:prstGeom prst="rect">
            <a:avLst/>
          </a:prstGeom>
        </p:spPr>
        <p:txBody>
          <a:bodyPr anchor="t" rtlCol="false" tIns="0" lIns="0" bIns="0" rIns="0">
            <a:spAutoFit/>
          </a:bodyPr>
          <a:lstStyle/>
          <a:p>
            <a:pPr algn="l">
              <a:lnSpc>
                <a:spcPts val="4235"/>
              </a:lnSpc>
            </a:pPr>
            <a:r>
              <a:rPr lang="en-US" sz="3415" b="true">
                <a:solidFill>
                  <a:srgbClr val="FFFFFF"/>
                </a:solidFill>
                <a:latin typeface="DM Sans Bold"/>
                <a:ea typeface="DM Sans Bold"/>
                <a:cs typeface="DM Sans Bold"/>
                <a:sym typeface="DM Sans Bold"/>
              </a:rPr>
              <a:t>In order to remain in the program, students must meet the following requirements:</a:t>
            </a:r>
          </a:p>
          <a:p>
            <a:pPr algn="l">
              <a:lnSpc>
                <a:spcPts val="4235"/>
              </a:lnSpc>
            </a:pPr>
          </a:p>
          <a:p>
            <a:pPr algn="l" marL="737392" indent="-368696" lvl="1">
              <a:lnSpc>
                <a:spcPts val="4235"/>
              </a:lnSpc>
              <a:buFont typeface="Arial"/>
              <a:buChar char="•"/>
            </a:pPr>
            <a:r>
              <a:rPr lang="en-US" b="true" sz="3415">
                <a:solidFill>
                  <a:srgbClr val="FFFFFF"/>
                </a:solidFill>
                <a:latin typeface="DM Sans Bold"/>
                <a:ea typeface="DM Sans Bold"/>
                <a:cs typeface="DM Sans Bold"/>
                <a:sym typeface="DM Sans Bold"/>
              </a:rPr>
              <a:t>Complete all required courses</a:t>
            </a:r>
          </a:p>
          <a:p>
            <a:pPr algn="l" marL="737392" indent="-368696" lvl="1">
              <a:lnSpc>
                <a:spcPts val="4235"/>
              </a:lnSpc>
              <a:buFont typeface="Arial"/>
              <a:buChar char="•"/>
            </a:pPr>
            <a:r>
              <a:rPr lang="en-US" b="true" sz="3415">
                <a:solidFill>
                  <a:srgbClr val="FFFFFF"/>
                </a:solidFill>
                <a:latin typeface="DM Sans Bold"/>
                <a:ea typeface="DM Sans Bold"/>
                <a:cs typeface="DM Sans Bold"/>
                <a:sym typeface="DM Sans Bold"/>
              </a:rPr>
              <a:t>Avoid Excessive Absences</a:t>
            </a:r>
          </a:p>
          <a:p>
            <a:pPr algn="l" marL="737392" indent="-368696" lvl="1">
              <a:lnSpc>
                <a:spcPts val="4235"/>
              </a:lnSpc>
              <a:buFont typeface="Arial"/>
              <a:buChar char="•"/>
            </a:pPr>
            <a:r>
              <a:rPr lang="en-US" b="true" sz="3415">
                <a:solidFill>
                  <a:srgbClr val="FFFFFF"/>
                </a:solidFill>
                <a:latin typeface="DM Sans Bold"/>
                <a:ea typeface="DM Sans Bold"/>
                <a:cs typeface="DM Sans Bold"/>
                <a:sym typeface="DM Sans Bold"/>
              </a:rPr>
              <a:t>Avoid Disciplinary Referrals</a:t>
            </a:r>
          </a:p>
          <a:p>
            <a:pPr algn="l" marL="737392" indent="-368696" lvl="1">
              <a:lnSpc>
                <a:spcPts val="4235"/>
              </a:lnSpc>
              <a:buFont typeface="Arial"/>
              <a:buChar char="•"/>
            </a:pPr>
            <a:r>
              <a:rPr lang="en-US" b="true" sz="3415">
                <a:solidFill>
                  <a:srgbClr val="FFFFFF"/>
                </a:solidFill>
                <a:latin typeface="DM Sans Bold"/>
                <a:ea typeface="DM Sans Bold"/>
                <a:cs typeface="DM Sans Bold"/>
                <a:sym typeface="DM Sans Bold"/>
              </a:rPr>
              <a:t>Maintain a 2.5 GPA overall</a:t>
            </a:r>
          </a:p>
          <a:p>
            <a:pPr algn="l" marL="737392" indent="-368696" lvl="1">
              <a:lnSpc>
                <a:spcPts val="4235"/>
              </a:lnSpc>
              <a:buFont typeface="Arial"/>
              <a:buChar char="•"/>
            </a:pPr>
            <a:r>
              <a:rPr lang="en-US" b="true" sz="3415">
                <a:solidFill>
                  <a:srgbClr val="FFFFFF"/>
                </a:solidFill>
                <a:latin typeface="DM Sans Bold"/>
                <a:ea typeface="DM Sans Bold"/>
                <a:cs typeface="DM Sans Bold"/>
                <a:sym typeface="DM Sans Bold"/>
              </a:rPr>
              <a:t>Maintain a 3.0 GPA in PCCA Courses</a:t>
            </a:r>
          </a:p>
          <a:p>
            <a:pPr algn="l" marL="737392" indent="-368696" lvl="1">
              <a:lnSpc>
                <a:spcPts val="4235"/>
              </a:lnSpc>
              <a:buFont typeface="Arial"/>
              <a:buChar char="•"/>
            </a:pPr>
            <a:r>
              <a:rPr lang="en-US" b="true" sz="3415">
                <a:solidFill>
                  <a:srgbClr val="FFFFFF"/>
                </a:solidFill>
                <a:latin typeface="DM Sans Bold"/>
                <a:ea typeface="DM Sans Bold"/>
                <a:cs typeface="DM Sans Bold"/>
                <a:sym typeface="DM Sans Bold"/>
              </a:rPr>
              <a:t>Fulfill extended hours requirement</a:t>
            </a:r>
          </a:p>
          <a:p>
            <a:pPr algn="l" marL="737392" indent="-368696" lvl="1">
              <a:lnSpc>
                <a:spcPts val="4235"/>
              </a:lnSpc>
              <a:buFont typeface="Arial"/>
              <a:buChar char="•"/>
            </a:pPr>
            <a:r>
              <a:rPr lang="en-US" b="true" sz="3415">
                <a:solidFill>
                  <a:srgbClr val="FFFFFF"/>
                </a:solidFill>
                <a:latin typeface="DM Sans Bold"/>
                <a:ea typeface="DM Sans Bold"/>
                <a:cs typeface="DM Sans Bold"/>
                <a:sym typeface="DM Sans Bold"/>
              </a:rPr>
              <a:t>Pass semester Juries</a:t>
            </a:r>
          </a:p>
          <a:p>
            <a:pPr algn="l">
              <a:lnSpc>
                <a:spcPts val="4235"/>
              </a:lnSpc>
            </a:pPr>
          </a:p>
          <a:p>
            <a:pPr algn="l">
              <a:lnSpc>
                <a:spcPts val="4235"/>
              </a:lnSpc>
            </a:pPr>
            <a:r>
              <a:rPr lang="en-US" sz="3415" b="true">
                <a:solidFill>
                  <a:srgbClr val="FFFFFF"/>
                </a:solidFill>
                <a:latin typeface="DM Sans Bold"/>
                <a:ea typeface="DM Sans Bold"/>
                <a:cs typeface="DM Sans Bold"/>
                <a:sym typeface="DM Sans Bold"/>
              </a:rPr>
              <a:t>Failure to meet these requirements will lead to alert, probation, and finally dismissal from the program.</a:t>
            </a:r>
          </a:p>
          <a:p>
            <a:pPr algn="ctr">
              <a:lnSpc>
                <a:spcPts val="1715"/>
              </a:lnSpc>
            </a:pPr>
          </a:p>
        </p:txBody>
      </p:sp>
      <p:sp>
        <p:nvSpPr>
          <p:cNvPr name="TextBox 4" id="4"/>
          <p:cNvSpPr txBox="true"/>
          <p:nvPr/>
        </p:nvSpPr>
        <p:spPr>
          <a:xfrm rot="0">
            <a:off x="3018469" y="598388"/>
            <a:ext cx="12251062" cy="2194420"/>
          </a:xfrm>
          <a:prstGeom prst="rect">
            <a:avLst/>
          </a:prstGeom>
        </p:spPr>
        <p:txBody>
          <a:bodyPr anchor="t" rtlCol="false" tIns="0" lIns="0" bIns="0" rIns="0">
            <a:spAutoFit/>
          </a:bodyPr>
          <a:lstStyle/>
          <a:p>
            <a:pPr algn="ctr" marL="0" indent="0" lvl="0">
              <a:lnSpc>
                <a:spcPts val="16817"/>
              </a:lnSpc>
              <a:spcBef>
                <a:spcPct val="0"/>
              </a:spcBef>
            </a:pPr>
            <a:r>
              <a:rPr lang="en-US" b="true" sz="15288">
                <a:solidFill>
                  <a:srgbClr val="CECECE"/>
                </a:solidFill>
                <a:latin typeface="Big Shoulders Display Bold"/>
                <a:ea typeface="Big Shoulders Display Bold"/>
                <a:cs typeface="Big Shoulders Display Bold"/>
                <a:sym typeface="Big Shoulders Display Bold"/>
              </a:rPr>
              <a:t>PROGRAM STATUS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TextBox 3" id="3"/>
          <p:cNvSpPr txBox="true"/>
          <p:nvPr/>
        </p:nvSpPr>
        <p:spPr>
          <a:xfrm rot="0">
            <a:off x="2114387" y="3275917"/>
            <a:ext cx="14059225" cy="6749544"/>
          </a:xfrm>
          <a:prstGeom prst="rect">
            <a:avLst/>
          </a:prstGeom>
        </p:spPr>
        <p:txBody>
          <a:bodyPr anchor="t" rtlCol="false" tIns="0" lIns="0" bIns="0" rIns="0">
            <a:spAutoFit/>
          </a:bodyPr>
          <a:lstStyle/>
          <a:p>
            <a:pPr algn="l">
              <a:lnSpc>
                <a:spcPts val="4731"/>
              </a:lnSpc>
            </a:pPr>
            <a:r>
              <a:rPr lang="en-US" sz="3815" b="true">
                <a:solidFill>
                  <a:srgbClr val="FFFFFF"/>
                </a:solidFill>
                <a:latin typeface="DM Sans Bold"/>
                <a:ea typeface="DM Sans Bold"/>
                <a:cs typeface="DM Sans Bold"/>
                <a:sym typeface="DM Sans Bold"/>
              </a:rPr>
              <a:t>•Juries are auditions that you complete each semester while you are enrolled in PCCA.</a:t>
            </a:r>
          </a:p>
          <a:p>
            <a:pPr algn="l">
              <a:lnSpc>
                <a:spcPts val="4731"/>
              </a:lnSpc>
            </a:pPr>
            <a:r>
              <a:rPr lang="en-US" sz="3815" b="true">
                <a:solidFill>
                  <a:srgbClr val="FFFFFF"/>
                </a:solidFill>
                <a:latin typeface="DM Sans Bold"/>
                <a:ea typeface="DM Sans Bold"/>
                <a:cs typeface="DM Sans Bold"/>
                <a:sym typeface="DM Sans Bold"/>
              </a:rPr>
              <a:t>•You will be graded on your progress and growth as an artist.  </a:t>
            </a:r>
          </a:p>
          <a:p>
            <a:pPr algn="l">
              <a:lnSpc>
                <a:spcPts val="4731"/>
              </a:lnSpc>
            </a:pPr>
            <a:r>
              <a:rPr lang="en-US" sz="3815" b="true">
                <a:solidFill>
                  <a:srgbClr val="FFFFFF"/>
                </a:solidFill>
                <a:latin typeface="DM Sans Bold"/>
                <a:ea typeface="DM Sans Bold"/>
                <a:cs typeface="DM Sans Bold"/>
                <a:sym typeface="DM Sans Bold"/>
              </a:rPr>
              <a:t>•If you fail to score at least a 7 out of 10, you will be put on probation. A second jury failure will lead to dismissal.</a:t>
            </a:r>
          </a:p>
          <a:p>
            <a:pPr algn="l">
              <a:lnSpc>
                <a:spcPts val="4731"/>
              </a:lnSpc>
            </a:pPr>
            <a:r>
              <a:rPr lang="en-US" sz="3815" b="true">
                <a:solidFill>
                  <a:srgbClr val="FFFFFF"/>
                </a:solidFill>
                <a:latin typeface="DM Sans Bold"/>
                <a:ea typeface="DM Sans Bold"/>
                <a:cs typeface="DM Sans Bold"/>
                <a:sym typeface="DM Sans Bold"/>
              </a:rPr>
              <a:t>•If you do not complete your jury, you will be automatically dismissed from PCCA and sent back to your zoned school.</a:t>
            </a:r>
          </a:p>
          <a:p>
            <a:pPr algn="l">
              <a:lnSpc>
                <a:spcPts val="4731"/>
              </a:lnSpc>
            </a:pPr>
            <a:r>
              <a:rPr lang="en-US" sz="3815" b="true">
                <a:solidFill>
                  <a:srgbClr val="FFFFFF"/>
                </a:solidFill>
                <a:latin typeface="DM Sans Bold"/>
                <a:ea typeface="DM Sans Bold"/>
                <a:cs typeface="DM Sans Bold"/>
                <a:sym typeface="DM Sans Bold"/>
              </a:rPr>
              <a:t>•You should start preparing for your juries early in the semester.</a:t>
            </a:r>
          </a:p>
          <a:p>
            <a:pPr algn="l">
              <a:lnSpc>
                <a:spcPts val="4235"/>
              </a:lnSpc>
            </a:pPr>
          </a:p>
          <a:p>
            <a:pPr algn="ctr">
              <a:lnSpc>
                <a:spcPts val="1715"/>
              </a:lnSpc>
            </a:pPr>
          </a:p>
        </p:txBody>
      </p:sp>
      <p:sp>
        <p:nvSpPr>
          <p:cNvPr name="TextBox 4" id="4"/>
          <p:cNvSpPr txBox="true"/>
          <p:nvPr/>
        </p:nvSpPr>
        <p:spPr>
          <a:xfrm rot="0">
            <a:off x="3018469" y="598388"/>
            <a:ext cx="12251062" cy="2194420"/>
          </a:xfrm>
          <a:prstGeom prst="rect">
            <a:avLst/>
          </a:prstGeom>
        </p:spPr>
        <p:txBody>
          <a:bodyPr anchor="t" rtlCol="false" tIns="0" lIns="0" bIns="0" rIns="0">
            <a:spAutoFit/>
          </a:bodyPr>
          <a:lstStyle/>
          <a:p>
            <a:pPr algn="ctr" marL="0" indent="0" lvl="0">
              <a:lnSpc>
                <a:spcPts val="16817"/>
              </a:lnSpc>
              <a:spcBef>
                <a:spcPct val="0"/>
              </a:spcBef>
            </a:pPr>
            <a:r>
              <a:rPr lang="en-US" b="true" sz="15288">
                <a:solidFill>
                  <a:srgbClr val="CECECE"/>
                </a:solidFill>
                <a:latin typeface="Big Shoulders Display Bold"/>
                <a:ea typeface="Big Shoulders Display Bold"/>
                <a:cs typeface="Big Shoulders Display Bold"/>
                <a:sym typeface="Big Shoulders Display Bold"/>
              </a:rPr>
              <a:t>JURIES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TextBox 3" id="3"/>
          <p:cNvSpPr txBox="true"/>
          <p:nvPr/>
        </p:nvSpPr>
        <p:spPr>
          <a:xfrm rot="0">
            <a:off x="2114387" y="3542617"/>
            <a:ext cx="14059225" cy="6216144"/>
          </a:xfrm>
          <a:prstGeom prst="rect">
            <a:avLst/>
          </a:prstGeom>
        </p:spPr>
        <p:txBody>
          <a:bodyPr anchor="t" rtlCol="false" tIns="0" lIns="0" bIns="0" rIns="0">
            <a:spAutoFit/>
          </a:bodyPr>
          <a:lstStyle/>
          <a:p>
            <a:pPr algn="l">
              <a:lnSpc>
                <a:spcPts val="4731"/>
              </a:lnSpc>
            </a:pPr>
            <a:r>
              <a:rPr lang="en-US" sz="3815" b="true">
                <a:solidFill>
                  <a:srgbClr val="FFFFFF"/>
                </a:solidFill>
                <a:latin typeface="DM Sans Bold"/>
                <a:ea typeface="DM Sans Bold"/>
                <a:cs typeface="DM Sans Bold"/>
                <a:sym typeface="DM Sans Bold"/>
              </a:rPr>
              <a:t>•In order to complete required curriculum and performances, students will be required to log their hours outside of the school day for studio time, rehearsals, and experiences</a:t>
            </a:r>
          </a:p>
          <a:p>
            <a:pPr algn="l">
              <a:lnSpc>
                <a:spcPts val="4731"/>
              </a:lnSpc>
            </a:pPr>
          </a:p>
          <a:p>
            <a:pPr algn="l">
              <a:lnSpc>
                <a:spcPts val="4731"/>
              </a:lnSpc>
            </a:pPr>
            <a:r>
              <a:rPr lang="en-US" sz="3815" b="true">
                <a:solidFill>
                  <a:srgbClr val="FFFFFF"/>
                </a:solidFill>
                <a:latin typeface="DM Sans Bold"/>
                <a:ea typeface="DM Sans Bold"/>
                <a:cs typeface="DM Sans Bold"/>
                <a:sym typeface="DM Sans Bold"/>
              </a:rPr>
              <a:t>•T</a:t>
            </a:r>
            <a:r>
              <a:rPr lang="en-US" sz="3815" b="true">
                <a:solidFill>
                  <a:srgbClr val="FFFFFF"/>
                </a:solidFill>
                <a:latin typeface="DM Sans Bold"/>
                <a:ea typeface="DM Sans Bold"/>
                <a:cs typeface="DM Sans Bold"/>
                <a:sym typeface="DM Sans Bold"/>
              </a:rPr>
              <a:t>hey will also be required to log hours for experiences outside of their arts major </a:t>
            </a:r>
          </a:p>
          <a:p>
            <a:pPr algn="l">
              <a:lnSpc>
                <a:spcPts val="4731"/>
              </a:lnSpc>
            </a:pPr>
          </a:p>
          <a:p>
            <a:pPr algn="l">
              <a:lnSpc>
                <a:spcPts val="4731"/>
              </a:lnSpc>
            </a:pPr>
            <a:r>
              <a:rPr lang="en-US" sz="3815" b="true">
                <a:solidFill>
                  <a:srgbClr val="FFFFFF"/>
                </a:solidFill>
                <a:latin typeface="DM Sans Bold"/>
                <a:ea typeface="DM Sans Bold"/>
                <a:cs typeface="DM Sans Bold"/>
                <a:sym typeface="DM Sans Bold"/>
              </a:rPr>
              <a:t>•Each major has specific information about how to document and fulfill this requirement</a:t>
            </a:r>
          </a:p>
          <a:p>
            <a:pPr algn="ctr">
              <a:lnSpc>
                <a:spcPts val="1715"/>
              </a:lnSpc>
            </a:pPr>
          </a:p>
        </p:txBody>
      </p:sp>
      <p:sp>
        <p:nvSpPr>
          <p:cNvPr name="TextBox 4" id="4"/>
          <p:cNvSpPr txBox="true"/>
          <p:nvPr/>
        </p:nvSpPr>
        <p:spPr>
          <a:xfrm rot="0">
            <a:off x="3018469" y="598388"/>
            <a:ext cx="12251062" cy="2194420"/>
          </a:xfrm>
          <a:prstGeom prst="rect">
            <a:avLst/>
          </a:prstGeom>
        </p:spPr>
        <p:txBody>
          <a:bodyPr anchor="t" rtlCol="false" tIns="0" lIns="0" bIns="0" rIns="0">
            <a:spAutoFit/>
          </a:bodyPr>
          <a:lstStyle/>
          <a:p>
            <a:pPr algn="ctr" marL="0" indent="0" lvl="0">
              <a:lnSpc>
                <a:spcPts val="16817"/>
              </a:lnSpc>
              <a:spcBef>
                <a:spcPct val="0"/>
              </a:spcBef>
            </a:pPr>
            <a:r>
              <a:rPr lang="en-US" b="true" sz="15288">
                <a:solidFill>
                  <a:srgbClr val="CECECE"/>
                </a:solidFill>
                <a:latin typeface="Big Shoulders Display Bold"/>
                <a:ea typeface="Big Shoulders Display Bold"/>
                <a:cs typeface="Big Shoulders Display Bold"/>
                <a:sym typeface="Big Shoulders Display Bold"/>
              </a:rPr>
              <a:t>EXTENDED HOURS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TextBox 3" id="3"/>
          <p:cNvSpPr txBox="true"/>
          <p:nvPr/>
        </p:nvSpPr>
        <p:spPr>
          <a:xfrm rot="0">
            <a:off x="2114387" y="3629648"/>
            <a:ext cx="14059225" cy="5255436"/>
          </a:xfrm>
          <a:prstGeom prst="rect">
            <a:avLst/>
          </a:prstGeom>
        </p:spPr>
        <p:txBody>
          <a:bodyPr anchor="t" rtlCol="false" tIns="0" lIns="0" bIns="0" rIns="0">
            <a:spAutoFit/>
          </a:bodyPr>
          <a:lstStyle/>
          <a:p>
            <a:pPr algn="l">
              <a:lnSpc>
                <a:spcPts val="5227"/>
              </a:lnSpc>
            </a:pPr>
            <a:r>
              <a:rPr lang="en-US" sz="4215" b="true">
                <a:solidFill>
                  <a:srgbClr val="FFFFFF"/>
                </a:solidFill>
                <a:latin typeface="DM Sans Bold"/>
                <a:ea typeface="DM Sans Bold"/>
                <a:cs typeface="DM Sans Bold"/>
                <a:sym typeface="DM Sans Bold"/>
              </a:rPr>
              <a:t>•Alerts usually come out mid-semester</a:t>
            </a:r>
          </a:p>
          <a:p>
            <a:pPr algn="l">
              <a:lnSpc>
                <a:spcPts val="5227"/>
              </a:lnSpc>
            </a:pPr>
            <a:r>
              <a:rPr lang="en-US" sz="4215" b="true">
                <a:solidFill>
                  <a:srgbClr val="FFFFFF"/>
                </a:solidFill>
                <a:latin typeface="DM Sans Bold"/>
                <a:ea typeface="DM Sans Bold"/>
                <a:cs typeface="DM Sans Bold"/>
                <a:sym typeface="DM Sans Bold"/>
              </a:rPr>
              <a:t>•If you receive a Alert, it means you are not meeting the program standards and you are in danger of being put on probation.</a:t>
            </a:r>
          </a:p>
          <a:p>
            <a:pPr algn="l">
              <a:lnSpc>
                <a:spcPts val="5227"/>
              </a:lnSpc>
            </a:pPr>
            <a:r>
              <a:rPr lang="en-US" sz="4215" b="true">
                <a:solidFill>
                  <a:srgbClr val="FFFFFF"/>
                </a:solidFill>
                <a:latin typeface="DM Sans Bold"/>
                <a:ea typeface="DM Sans Bold"/>
                <a:cs typeface="DM Sans Bold"/>
                <a:sym typeface="DM Sans Bold"/>
              </a:rPr>
              <a:t>•If you are put on Alert, it means you have a problem and you need to fix it as soon as possible.</a:t>
            </a:r>
          </a:p>
          <a:p>
            <a:pPr algn="l">
              <a:lnSpc>
                <a:spcPts val="5227"/>
              </a:lnSpc>
            </a:pPr>
            <a:r>
              <a:rPr lang="en-US" sz="4215" b="true">
                <a:solidFill>
                  <a:srgbClr val="FFFFFF"/>
                </a:solidFill>
                <a:latin typeface="DM Sans Bold"/>
                <a:ea typeface="DM Sans Bold"/>
                <a:cs typeface="DM Sans Bold"/>
                <a:sym typeface="DM Sans Bold"/>
              </a:rPr>
              <a:t>•You should talk to your core arts teacher about how you can correct the problem</a:t>
            </a:r>
          </a:p>
        </p:txBody>
      </p:sp>
      <p:sp>
        <p:nvSpPr>
          <p:cNvPr name="TextBox 4" id="4"/>
          <p:cNvSpPr txBox="true"/>
          <p:nvPr/>
        </p:nvSpPr>
        <p:spPr>
          <a:xfrm rot="0">
            <a:off x="3018469" y="598388"/>
            <a:ext cx="12251062" cy="2194420"/>
          </a:xfrm>
          <a:prstGeom prst="rect">
            <a:avLst/>
          </a:prstGeom>
        </p:spPr>
        <p:txBody>
          <a:bodyPr anchor="t" rtlCol="false" tIns="0" lIns="0" bIns="0" rIns="0">
            <a:spAutoFit/>
          </a:bodyPr>
          <a:lstStyle/>
          <a:p>
            <a:pPr algn="ctr" marL="0" indent="0" lvl="0">
              <a:lnSpc>
                <a:spcPts val="16817"/>
              </a:lnSpc>
              <a:spcBef>
                <a:spcPct val="0"/>
              </a:spcBef>
            </a:pPr>
            <a:r>
              <a:rPr lang="en-US" b="true" sz="15288">
                <a:solidFill>
                  <a:srgbClr val="CECECE"/>
                </a:solidFill>
                <a:latin typeface="Big Shoulders Display Bold"/>
                <a:ea typeface="Big Shoulders Display Bold"/>
                <a:cs typeface="Big Shoulders Display Bold"/>
                <a:sym typeface="Big Shoulders Display Bold"/>
              </a:rPr>
              <a:t>ALERTS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0" y="4005072"/>
            <a:ext cx="6055614" cy="6281928"/>
          </a:xfrm>
          <a:custGeom>
            <a:avLst/>
            <a:gdLst/>
            <a:ahLst/>
            <a:cxnLst/>
            <a:rect r="r" b="b" t="t" l="l"/>
            <a:pathLst>
              <a:path h="6281928" w="6055614">
                <a:moveTo>
                  <a:pt x="0" y="0"/>
                </a:moveTo>
                <a:lnTo>
                  <a:pt x="6055614" y="0"/>
                </a:lnTo>
                <a:lnTo>
                  <a:pt x="6055614" y="6281928"/>
                </a:lnTo>
                <a:lnTo>
                  <a:pt x="0" y="6281928"/>
                </a:lnTo>
                <a:lnTo>
                  <a:pt x="0" y="0"/>
                </a:lnTo>
                <a:close/>
              </a:path>
            </a:pathLst>
          </a:custGeom>
          <a:blipFill>
            <a:blip r:embed="rId3"/>
            <a:stretch>
              <a:fillRect l="0" t="0" r="0" b="0"/>
            </a:stretch>
          </a:blipFill>
        </p:spPr>
      </p:sp>
      <p:sp>
        <p:nvSpPr>
          <p:cNvPr name="Freeform 4" id="4"/>
          <p:cNvSpPr/>
          <p:nvPr/>
        </p:nvSpPr>
        <p:spPr>
          <a:xfrm flipH="false" flipV="false" rot="0">
            <a:off x="0" y="4338828"/>
            <a:ext cx="2283714" cy="3547872"/>
          </a:xfrm>
          <a:custGeom>
            <a:avLst/>
            <a:gdLst/>
            <a:ahLst/>
            <a:cxnLst/>
            <a:rect r="r" b="b" t="t" l="l"/>
            <a:pathLst>
              <a:path h="3547872" w="2283714">
                <a:moveTo>
                  <a:pt x="0" y="0"/>
                </a:moveTo>
                <a:lnTo>
                  <a:pt x="2283714" y="0"/>
                </a:lnTo>
                <a:lnTo>
                  <a:pt x="2283714" y="3547872"/>
                </a:lnTo>
                <a:lnTo>
                  <a:pt x="0" y="3547872"/>
                </a:lnTo>
                <a:lnTo>
                  <a:pt x="0" y="0"/>
                </a:lnTo>
                <a:close/>
              </a:path>
            </a:pathLst>
          </a:custGeom>
          <a:blipFill>
            <a:blip r:embed="rId4"/>
            <a:stretch>
              <a:fillRect l="0" t="0" r="0" b="0"/>
            </a:stretch>
          </a:blipFill>
        </p:spPr>
      </p:sp>
      <p:grpSp>
        <p:nvGrpSpPr>
          <p:cNvPr name="Group 5" id="5"/>
          <p:cNvGrpSpPr>
            <a:grpSpLocks noChangeAspect="true"/>
          </p:cNvGrpSpPr>
          <p:nvPr/>
        </p:nvGrpSpPr>
        <p:grpSpPr>
          <a:xfrm rot="0">
            <a:off x="12913614" y="2514600"/>
            <a:ext cx="4229100" cy="4229100"/>
            <a:chOff x="0" y="0"/>
            <a:chExt cx="2819400" cy="2819400"/>
          </a:xfrm>
        </p:grpSpPr>
        <p:sp>
          <p:nvSpPr>
            <p:cNvPr name="Freeform 6" id="6"/>
            <p:cNvSpPr/>
            <p:nvPr/>
          </p:nvSpPr>
          <p:spPr>
            <a:xfrm flipH="false" flipV="false" rot="0">
              <a:off x="0" y="0"/>
              <a:ext cx="2819400" cy="2819400"/>
            </a:xfrm>
            <a:custGeom>
              <a:avLst/>
              <a:gdLst/>
              <a:ahLst/>
              <a:cxnLst/>
              <a:rect r="r" b="b" t="t" l="l"/>
              <a:pathLst>
                <a:path h="2819400" w="2819400">
                  <a:moveTo>
                    <a:pt x="1409700" y="2819400"/>
                  </a:moveTo>
                  <a:cubicBezTo>
                    <a:pt x="631190" y="2819400"/>
                    <a:pt x="0" y="2188210"/>
                    <a:pt x="0" y="1409700"/>
                  </a:cubicBezTo>
                  <a:cubicBezTo>
                    <a:pt x="0" y="631190"/>
                    <a:pt x="631190" y="0"/>
                    <a:pt x="1409700" y="0"/>
                  </a:cubicBezTo>
                  <a:cubicBezTo>
                    <a:pt x="2188210" y="0"/>
                    <a:pt x="2819400" y="631190"/>
                    <a:pt x="2819400" y="1409700"/>
                  </a:cubicBezTo>
                  <a:cubicBezTo>
                    <a:pt x="2819400" y="2188210"/>
                    <a:pt x="2188210" y="2819400"/>
                    <a:pt x="1409700" y="2819400"/>
                  </a:cubicBezTo>
                  <a:close/>
                </a:path>
              </a:pathLst>
            </a:custGeom>
            <a:solidFill>
              <a:srgbClr val="000000"/>
            </a:solidFill>
          </p:spPr>
        </p:sp>
      </p:grpSp>
      <p:sp>
        <p:nvSpPr>
          <p:cNvPr name="Freeform 7" id="7"/>
          <p:cNvSpPr/>
          <p:nvPr/>
        </p:nvSpPr>
        <p:spPr>
          <a:xfrm flipH="false" flipV="false" rot="0">
            <a:off x="11999214" y="0"/>
            <a:ext cx="2404872" cy="1712214"/>
          </a:xfrm>
          <a:custGeom>
            <a:avLst/>
            <a:gdLst/>
            <a:ahLst/>
            <a:cxnLst/>
            <a:rect r="r" b="b" t="t" l="l"/>
            <a:pathLst>
              <a:path h="1712214" w="2404872">
                <a:moveTo>
                  <a:pt x="0" y="0"/>
                </a:moveTo>
                <a:lnTo>
                  <a:pt x="2404872" y="0"/>
                </a:lnTo>
                <a:lnTo>
                  <a:pt x="2404872" y="1712214"/>
                </a:lnTo>
                <a:lnTo>
                  <a:pt x="0" y="1712214"/>
                </a:lnTo>
                <a:lnTo>
                  <a:pt x="0" y="0"/>
                </a:lnTo>
                <a:close/>
              </a:path>
            </a:pathLst>
          </a:custGeom>
          <a:blipFill>
            <a:blip r:embed="rId5"/>
            <a:stretch>
              <a:fillRect l="0" t="0" r="0" b="0"/>
            </a:stretch>
          </a:blipFill>
        </p:spPr>
      </p:sp>
      <p:sp>
        <p:nvSpPr>
          <p:cNvPr name="Freeform 8" id="8"/>
          <p:cNvSpPr/>
          <p:nvPr/>
        </p:nvSpPr>
        <p:spPr>
          <a:xfrm flipH="false" flipV="false" rot="0">
            <a:off x="12913614" y="9144000"/>
            <a:ext cx="1490472" cy="1143000"/>
          </a:xfrm>
          <a:custGeom>
            <a:avLst/>
            <a:gdLst/>
            <a:ahLst/>
            <a:cxnLst/>
            <a:rect r="r" b="b" t="t" l="l"/>
            <a:pathLst>
              <a:path h="1143000" w="1490472">
                <a:moveTo>
                  <a:pt x="0" y="0"/>
                </a:moveTo>
                <a:lnTo>
                  <a:pt x="1490472" y="0"/>
                </a:lnTo>
                <a:lnTo>
                  <a:pt x="1490472" y="1143000"/>
                </a:lnTo>
                <a:lnTo>
                  <a:pt x="0" y="1143000"/>
                </a:lnTo>
                <a:lnTo>
                  <a:pt x="0" y="0"/>
                </a:lnTo>
                <a:close/>
              </a:path>
            </a:pathLst>
          </a:custGeom>
          <a:blipFill>
            <a:blip r:embed="rId6"/>
            <a:stretch>
              <a:fillRect l="0" t="0" r="0" b="0"/>
            </a:stretch>
          </a:blipFill>
        </p:spPr>
      </p:sp>
      <p:sp>
        <p:nvSpPr>
          <p:cNvPr name="Freeform 9" id="9"/>
          <p:cNvSpPr/>
          <p:nvPr/>
        </p:nvSpPr>
        <p:spPr>
          <a:xfrm flipH="false" flipV="false" rot="0">
            <a:off x="15597378" y="0"/>
            <a:ext cx="1140728" cy="1805940"/>
          </a:xfrm>
          <a:custGeom>
            <a:avLst/>
            <a:gdLst/>
            <a:ahLst/>
            <a:cxnLst/>
            <a:rect r="r" b="b" t="t" l="l"/>
            <a:pathLst>
              <a:path h="1805940" w="1140728">
                <a:moveTo>
                  <a:pt x="0" y="0"/>
                </a:moveTo>
                <a:lnTo>
                  <a:pt x="1140728" y="0"/>
                </a:lnTo>
                <a:lnTo>
                  <a:pt x="1140728" y="1805940"/>
                </a:lnTo>
                <a:lnTo>
                  <a:pt x="0" y="1805940"/>
                </a:lnTo>
                <a:lnTo>
                  <a:pt x="0" y="0"/>
                </a:lnTo>
                <a:close/>
              </a:path>
            </a:pathLst>
          </a:custGeom>
          <a:blipFill>
            <a:blip r:embed="rId7"/>
            <a:stretch>
              <a:fillRect l="0" t="-1140" r="0" b="0"/>
            </a:stretch>
          </a:blipFill>
        </p:spPr>
      </p:sp>
      <p:sp>
        <p:nvSpPr>
          <p:cNvPr name="Freeform 10" id="10"/>
          <p:cNvSpPr/>
          <p:nvPr/>
        </p:nvSpPr>
        <p:spPr>
          <a:xfrm flipH="false" flipV="false" rot="0">
            <a:off x="15656814" y="0"/>
            <a:ext cx="1028700" cy="1714500"/>
          </a:xfrm>
          <a:custGeom>
            <a:avLst/>
            <a:gdLst/>
            <a:ahLst/>
            <a:cxnLst/>
            <a:rect r="r" b="b" t="t" l="l"/>
            <a:pathLst>
              <a:path h="1714500" w="1028700">
                <a:moveTo>
                  <a:pt x="0" y="0"/>
                </a:moveTo>
                <a:lnTo>
                  <a:pt x="1028700" y="0"/>
                </a:lnTo>
                <a:lnTo>
                  <a:pt x="1028700" y="1714500"/>
                </a:lnTo>
                <a:lnTo>
                  <a:pt x="0" y="17145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0" y="4005072"/>
            <a:ext cx="6055614" cy="6281928"/>
          </a:xfrm>
          <a:custGeom>
            <a:avLst/>
            <a:gdLst/>
            <a:ahLst/>
            <a:cxnLst/>
            <a:rect r="r" b="b" t="t" l="l"/>
            <a:pathLst>
              <a:path h="6281928" w="6055614">
                <a:moveTo>
                  <a:pt x="0" y="0"/>
                </a:moveTo>
                <a:lnTo>
                  <a:pt x="6055614" y="0"/>
                </a:lnTo>
                <a:lnTo>
                  <a:pt x="6055614" y="6281928"/>
                </a:lnTo>
                <a:lnTo>
                  <a:pt x="0" y="6281928"/>
                </a:lnTo>
                <a:lnTo>
                  <a:pt x="0" y="0"/>
                </a:lnTo>
                <a:close/>
              </a:path>
            </a:pathLst>
          </a:custGeom>
          <a:blipFill>
            <a:blip r:embed="rId10"/>
            <a:stretch>
              <a:fillRect l="0" t="0" r="0" b="0"/>
            </a:stretch>
          </a:blipFill>
        </p:spPr>
      </p:sp>
      <p:grpSp>
        <p:nvGrpSpPr>
          <p:cNvPr name="Group 12" id="12"/>
          <p:cNvGrpSpPr>
            <a:grpSpLocks noChangeAspect="true"/>
          </p:cNvGrpSpPr>
          <p:nvPr/>
        </p:nvGrpSpPr>
        <p:grpSpPr>
          <a:xfrm rot="0">
            <a:off x="12913614" y="2514600"/>
            <a:ext cx="4229100" cy="4229100"/>
            <a:chOff x="0" y="0"/>
            <a:chExt cx="2819400" cy="2819400"/>
          </a:xfrm>
        </p:grpSpPr>
        <p:sp>
          <p:nvSpPr>
            <p:cNvPr name="Freeform 13" id="13"/>
            <p:cNvSpPr/>
            <p:nvPr/>
          </p:nvSpPr>
          <p:spPr>
            <a:xfrm flipH="false" flipV="false" rot="0">
              <a:off x="0" y="0"/>
              <a:ext cx="2819400" cy="2819400"/>
            </a:xfrm>
            <a:custGeom>
              <a:avLst/>
              <a:gdLst/>
              <a:ahLst/>
              <a:cxnLst/>
              <a:rect r="r" b="b" t="t" l="l"/>
              <a:pathLst>
                <a:path h="2819400" w="2819400">
                  <a:moveTo>
                    <a:pt x="1409700" y="2819400"/>
                  </a:moveTo>
                  <a:cubicBezTo>
                    <a:pt x="631190" y="2819400"/>
                    <a:pt x="0" y="2188210"/>
                    <a:pt x="0" y="1409700"/>
                  </a:cubicBezTo>
                  <a:cubicBezTo>
                    <a:pt x="0" y="631190"/>
                    <a:pt x="631190" y="0"/>
                    <a:pt x="1409700" y="0"/>
                  </a:cubicBezTo>
                  <a:cubicBezTo>
                    <a:pt x="2188210" y="0"/>
                    <a:pt x="2819400" y="631190"/>
                    <a:pt x="2819400" y="1409700"/>
                  </a:cubicBezTo>
                  <a:cubicBezTo>
                    <a:pt x="2819400" y="2188210"/>
                    <a:pt x="2188210" y="2819400"/>
                    <a:pt x="1409700" y="2819400"/>
                  </a:cubicBezTo>
                  <a:close/>
                </a:path>
              </a:pathLst>
            </a:custGeom>
            <a:solidFill>
              <a:srgbClr val="ACD433"/>
            </a:solidFill>
          </p:spPr>
        </p:sp>
      </p:grpSp>
      <p:sp>
        <p:nvSpPr>
          <p:cNvPr name="Freeform 14" id="14"/>
          <p:cNvSpPr/>
          <p:nvPr/>
        </p:nvSpPr>
        <p:spPr>
          <a:xfrm flipH="false" flipV="false" rot="0">
            <a:off x="11999214" y="0"/>
            <a:ext cx="2404872" cy="1712214"/>
          </a:xfrm>
          <a:custGeom>
            <a:avLst/>
            <a:gdLst/>
            <a:ahLst/>
            <a:cxnLst/>
            <a:rect r="r" b="b" t="t" l="l"/>
            <a:pathLst>
              <a:path h="1712214" w="2404872">
                <a:moveTo>
                  <a:pt x="0" y="0"/>
                </a:moveTo>
                <a:lnTo>
                  <a:pt x="2404872" y="0"/>
                </a:lnTo>
                <a:lnTo>
                  <a:pt x="2404872" y="1712214"/>
                </a:lnTo>
                <a:lnTo>
                  <a:pt x="0" y="1712214"/>
                </a:lnTo>
                <a:lnTo>
                  <a:pt x="0" y="0"/>
                </a:lnTo>
                <a:close/>
              </a:path>
            </a:pathLst>
          </a:custGeom>
          <a:blipFill>
            <a:blip r:embed="rId11"/>
            <a:stretch>
              <a:fillRect l="0" t="0" r="0" b="0"/>
            </a:stretch>
          </a:blipFill>
        </p:spPr>
      </p:sp>
      <p:sp>
        <p:nvSpPr>
          <p:cNvPr name="Freeform 15" id="15"/>
          <p:cNvSpPr/>
          <p:nvPr/>
        </p:nvSpPr>
        <p:spPr>
          <a:xfrm flipH="false" flipV="false" rot="0">
            <a:off x="12909042" y="9144000"/>
            <a:ext cx="1490472" cy="1143000"/>
          </a:xfrm>
          <a:custGeom>
            <a:avLst/>
            <a:gdLst/>
            <a:ahLst/>
            <a:cxnLst/>
            <a:rect r="r" b="b" t="t" l="l"/>
            <a:pathLst>
              <a:path h="1143000" w="1490472">
                <a:moveTo>
                  <a:pt x="0" y="0"/>
                </a:moveTo>
                <a:lnTo>
                  <a:pt x="1490472" y="0"/>
                </a:lnTo>
                <a:lnTo>
                  <a:pt x="1490472" y="1143000"/>
                </a:lnTo>
                <a:lnTo>
                  <a:pt x="0" y="1143000"/>
                </a:lnTo>
                <a:lnTo>
                  <a:pt x="0" y="0"/>
                </a:lnTo>
                <a:close/>
              </a:path>
            </a:pathLst>
          </a:custGeom>
          <a:blipFill>
            <a:blip r:embed="rId12"/>
            <a:stretch>
              <a:fillRect l="0" t="0" r="0" b="0"/>
            </a:stretch>
          </a:blipFill>
        </p:spPr>
      </p:sp>
      <p:sp>
        <p:nvSpPr>
          <p:cNvPr name="Freeform 16" id="16"/>
          <p:cNvSpPr/>
          <p:nvPr/>
        </p:nvSpPr>
        <p:spPr>
          <a:xfrm flipH="false" flipV="false" rot="0">
            <a:off x="15597378" y="0"/>
            <a:ext cx="1140728" cy="1805940"/>
          </a:xfrm>
          <a:custGeom>
            <a:avLst/>
            <a:gdLst/>
            <a:ahLst/>
            <a:cxnLst/>
            <a:rect r="r" b="b" t="t" l="l"/>
            <a:pathLst>
              <a:path h="1805940" w="1140728">
                <a:moveTo>
                  <a:pt x="0" y="0"/>
                </a:moveTo>
                <a:lnTo>
                  <a:pt x="1140728" y="0"/>
                </a:lnTo>
                <a:lnTo>
                  <a:pt x="1140728" y="1805940"/>
                </a:lnTo>
                <a:lnTo>
                  <a:pt x="0" y="1805940"/>
                </a:lnTo>
                <a:lnTo>
                  <a:pt x="0" y="0"/>
                </a:lnTo>
                <a:close/>
              </a:path>
            </a:pathLst>
          </a:custGeom>
          <a:blipFill>
            <a:blip r:embed="rId7"/>
            <a:stretch>
              <a:fillRect l="0" t="-1140" r="0" b="0"/>
            </a:stretch>
          </a:blipFill>
        </p:spPr>
      </p:sp>
      <p:sp>
        <p:nvSpPr>
          <p:cNvPr name="Freeform 17" id="17"/>
          <p:cNvSpPr/>
          <p:nvPr/>
        </p:nvSpPr>
        <p:spPr>
          <a:xfrm flipH="false" flipV="false" rot="0">
            <a:off x="620263" y="-95255"/>
            <a:ext cx="17047459" cy="9757405"/>
          </a:xfrm>
          <a:custGeom>
            <a:avLst/>
            <a:gdLst/>
            <a:ahLst/>
            <a:cxnLst/>
            <a:rect r="r" b="b" t="t" l="l"/>
            <a:pathLst>
              <a:path h="9757405" w="17047459">
                <a:moveTo>
                  <a:pt x="0" y="0"/>
                </a:moveTo>
                <a:lnTo>
                  <a:pt x="17047459" y="0"/>
                </a:lnTo>
                <a:lnTo>
                  <a:pt x="17047459" y="9757405"/>
                </a:lnTo>
                <a:lnTo>
                  <a:pt x="0" y="975740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p:cNvSpPr/>
          <p:nvPr/>
        </p:nvSpPr>
        <p:spPr>
          <a:xfrm flipH="false" flipV="false" rot="0">
            <a:off x="15597378" y="0"/>
            <a:ext cx="1140728" cy="1805940"/>
          </a:xfrm>
          <a:custGeom>
            <a:avLst/>
            <a:gdLst/>
            <a:ahLst/>
            <a:cxnLst/>
            <a:rect r="r" b="b" t="t" l="l"/>
            <a:pathLst>
              <a:path h="1805940" w="1140728">
                <a:moveTo>
                  <a:pt x="0" y="0"/>
                </a:moveTo>
                <a:lnTo>
                  <a:pt x="1140728" y="0"/>
                </a:lnTo>
                <a:lnTo>
                  <a:pt x="1140728" y="1805940"/>
                </a:lnTo>
                <a:lnTo>
                  <a:pt x="0" y="1805940"/>
                </a:lnTo>
                <a:lnTo>
                  <a:pt x="0" y="0"/>
                </a:lnTo>
                <a:close/>
              </a:path>
            </a:pathLst>
          </a:custGeom>
          <a:blipFill>
            <a:blip r:embed="rId7"/>
            <a:stretch>
              <a:fillRect l="0" t="-1140" r="0" b="0"/>
            </a:stretch>
          </a:blipFill>
        </p:spPr>
      </p:sp>
      <p:sp>
        <p:nvSpPr>
          <p:cNvPr name="Freeform 19" id="19"/>
          <p:cNvSpPr/>
          <p:nvPr/>
        </p:nvSpPr>
        <p:spPr>
          <a:xfrm flipH="false" flipV="false" rot="0">
            <a:off x="15656814" y="0"/>
            <a:ext cx="1028700" cy="1714500"/>
          </a:xfrm>
          <a:custGeom>
            <a:avLst/>
            <a:gdLst/>
            <a:ahLst/>
            <a:cxnLst/>
            <a:rect r="r" b="b" t="t" l="l"/>
            <a:pathLst>
              <a:path h="1714500" w="1028700">
                <a:moveTo>
                  <a:pt x="0" y="0"/>
                </a:moveTo>
                <a:lnTo>
                  <a:pt x="1028700" y="0"/>
                </a:lnTo>
                <a:lnTo>
                  <a:pt x="1028700" y="1714500"/>
                </a:lnTo>
                <a:lnTo>
                  <a:pt x="0" y="17145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0" id="20"/>
          <p:cNvSpPr/>
          <p:nvPr/>
        </p:nvSpPr>
        <p:spPr>
          <a:xfrm flipH="false" flipV="false" rot="0">
            <a:off x="715518" y="1223010"/>
            <a:ext cx="5004054" cy="3867912"/>
          </a:xfrm>
          <a:custGeom>
            <a:avLst/>
            <a:gdLst/>
            <a:ahLst/>
            <a:cxnLst/>
            <a:rect r="r" b="b" t="t" l="l"/>
            <a:pathLst>
              <a:path h="3867912" w="5004054">
                <a:moveTo>
                  <a:pt x="0" y="0"/>
                </a:moveTo>
                <a:lnTo>
                  <a:pt x="5004054" y="0"/>
                </a:lnTo>
                <a:lnTo>
                  <a:pt x="5004054" y="3867912"/>
                </a:lnTo>
                <a:lnTo>
                  <a:pt x="0" y="3867912"/>
                </a:lnTo>
                <a:lnTo>
                  <a:pt x="0" y="0"/>
                </a:lnTo>
                <a:close/>
              </a:path>
            </a:pathLst>
          </a:custGeom>
          <a:blipFill>
            <a:blip r:embed="rId15"/>
            <a:stretch>
              <a:fillRect l="0" t="0" r="0" b="0"/>
            </a:stretch>
          </a:blipFill>
        </p:spPr>
      </p:sp>
      <p:sp>
        <p:nvSpPr>
          <p:cNvPr name="Freeform 21" id="21"/>
          <p:cNvSpPr/>
          <p:nvPr/>
        </p:nvSpPr>
        <p:spPr>
          <a:xfrm flipH="false" flipV="false" rot="0">
            <a:off x="878581" y="1015741"/>
            <a:ext cx="16405093" cy="6284971"/>
          </a:xfrm>
          <a:custGeom>
            <a:avLst/>
            <a:gdLst/>
            <a:ahLst/>
            <a:cxnLst/>
            <a:rect r="r" b="b" t="t" l="l"/>
            <a:pathLst>
              <a:path h="6284971" w="16405093">
                <a:moveTo>
                  <a:pt x="0" y="0"/>
                </a:moveTo>
                <a:lnTo>
                  <a:pt x="16405093" y="0"/>
                </a:lnTo>
                <a:lnTo>
                  <a:pt x="16405093" y="6284971"/>
                </a:lnTo>
                <a:lnTo>
                  <a:pt x="0" y="628497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2" id="22"/>
          <p:cNvSpPr/>
          <p:nvPr/>
        </p:nvSpPr>
        <p:spPr>
          <a:xfrm flipH="false" flipV="false" rot="0">
            <a:off x="1627632" y="7658100"/>
            <a:ext cx="1828800" cy="1632204"/>
          </a:xfrm>
          <a:custGeom>
            <a:avLst/>
            <a:gdLst/>
            <a:ahLst/>
            <a:cxnLst/>
            <a:rect r="r" b="b" t="t" l="l"/>
            <a:pathLst>
              <a:path h="1632204" w="1828800">
                <a:moveTo>
                  <a:pt x="0" y="0"/>
                </a:moveTo>
                <a:lnTo>
                  <a:pt x="1828800" y="0"/>
                </a:lnTo>
                <a:lnTo>
                  <a:pt x="1828800" y="1632204"/>
                </a:lnTo>
                <a:lnTo>
                  <a:pt x="0" y="1632204"/>
                </a:lnTo>
                <a:lnTo>
                  <a:pt x="0" y="0"/>
                </a:lnTo>
                <a:close/>
              </a:path>
            </a:pathLst>
          </a:custGeom>
          <a:blipFill>
            <a:blip r:embed="rId18"/>
            <a:stretch>
              <a:fillRect l="0" t="0" r="0" b="0"/>
            </a:stretch>
          </a:blipFill>
        </p:spPr>
      </p:sp>
      <p:sp>
        <p:nvSpPr>
          <p:cNvPr name="Freeform 23" id="23"/>
          <p:cNvSpPr/>
          <p:nvPr/>
        </p:nvSpPr>
        <p:spPr>
          <a:xfrm flipH="false" flipV="false" rot="0">
            <a:off x="9118854" y="7290054"/>
            <a:ext cx="1874520" cy="2057400"/>
          </a:xfrm>
          <a:custGeom>
            <a:avLst/>
            <a:gdLst/>
            <a:ahLst/>
            <a:cxnLst/>
            <a:rect r="r" b="b" t="t" l="l"/>
            <a:pathLst>
              <a:path h="2057400" w="1874520">
                <a:moveTo>
                  <a:pt x="0" y="0"/>
                </a:moveTo>
                <a:lnTo>
                  <a:pt x="1874520" y="0"/>
                </a:lnTo>
                <a:lnTo>
                  <a:pt x="1874520" y="2057400"/>
                </a:lnTo>
                <a:lnTo>
                  <a:pt x="0" y="2057400"/>
                </a:lnTo>
                <a:lnTo>
                  <a:pt x="0" y="0"/>
                </a:lnTo>
                <a:close/>
              </a:path>
            </a:pathLst>
          </a:custGeom>
          <a:blipFill>
            <a:blip r:embed="rId19"/>
            <a:stretch>
              <a:fillRect l="0" t="0" r="0" b="0"/>
            </a:stretch>
          </a:blipFill>
        </p:spPr>
      </p:sp>
      <p:sp>
        <p:nvSpPr>
          <p:cNvPr name="Freeform 24" id="24"/>
          <p:cNvSpPr/>
          <p:nvPr/>
        </p:nvSpPr>
        <p:spPr>
          <a:xfrm flipH="false" flipV="false" rot="0">
            <a:off x="3582162" y="7996428"/>
            <a:ext cx="5276088" cy="969264"/>
          </a:xfrm>
          <a:custGeom>
            <a:avLst/>
            <a:gdLst/>
            <a:ahLst/>
            <a:cxnLst/>
            <a:rect r="r" b="b" t="t" l="l"/>
            <a:pathLst>
              <a:path h="969264" w="5276088">
                <a:moveTo>
                  <a:pt x="0" y="0"/>
                </a:moveTo>
                <a:lnTo>
                  <a:pt x="5276088" y="0"/>
                </a:lnTo>
                <a:lnTo>
                  <a:pt x="5276088" y="969264"/>
                </a:lnTo>
                <a:lnTo>
                  <a:pt x="0" y="96926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5" id="25"/>
          <p:cNvSpPr/>
          <p:nvPr/>
        </p:nvSpPr>
        <p:spPr>
          <a:xfrm flipH="false" flipV="false" rot="0">
            <a:off x="11185398" y="7989570"/>
            <a:ext cx="5276088" cy="969264"/>
          </a:xfrm>
          <a:custGeom>
            <a:avLst/>
            <a:gdLst/>
            <a:ahLst/>
            <a:cxnLst/>
            <a:rect r="r" b="b" t="t" l="l"/>
            <a:pathLst>
              <a:path h="969264" w="5276088">
                <a:moveTo>
                  <a:pt x="0" y="0"/>
                </a:moveTo>
                <a:lnTo>
                  <a:pt x="5276088" y="0"/>
                </a:lnTo>
                <a:lnTo>
                  <a:pt x="5276088" y="969264"/>
                </a:lnTo>
                <a:lnTo>
                  <a:pt x="0" y="969264"/>
                </a:lnTo>
                <a:lnTo>
                  <a:pt x="0" y="0"/>
                </a:lnTo>
                <a:close/>
              </a:path>
            </a:pathLst>
          </a:custGeom>
          <a:blipFill>
            <a:blip r:embed="rId20">
              <a:extLst>
                <a:ext uri="{96DAC541-7B7A-43D3-8B79-37D633B846F1}">
                  <asvg:svgBlip xmlns:asvg="http://schemas.microsoft.com/office/drawing/2016/SVG/main" r:embed="rId22"/>
                </a:ext>
              </a:extLst>
            </a:blip>
            <a:stretch>
              <a:fillRect l="0" t="0" r="0" b="0"/>
            </a:stretch>
          </a:blipFill>
        </p:spPr>
      </p:sp>
      <p:sp>
        <p:nvSpPr>
          <p:cNvPr name="TextBox 26" id="26"/>
          <p:cNvSpPr txBox="true"/>
          <p:nvPr/>
        </p:nvSpPr>
        <p:spPr>
          <a:xfrm rot="0">
            <a:off x="8785098" y="6020886"/>
            <a:ext cx="5648406" cy="618844"/>
          </a:xfrm>
          <a:prstGeom prst="rect">
            <a:avLst/>
          </a:prstGeom>
        </p:spPr>
        <p:txBody>
          <a:bodyPr anchor="t" rtlCol="false" tIns="0" lIns="0" bIns="0" rIns="0">
            <a:spAutoFit/>
          </a:bodyPr>
          <a:lstStyle/>
          <a:p>
            <a:pPr algn="l">
              <a:lnSpc>
                <a:spcPts val="5045"/>
              </a:lnSpc>
            </a:pPr>
            <a:r>
              <a:rPr lang="en-US" sz="3603" spc="61">
                <a:solidFill>
                  <a:srgbClr val="000000"/>
                </a:solidFill>
                <a:latin typeface="Open Sans"/>
                <a:ea typeface="Open Sans"/>
                <a:cs typeface="Open Sans"/>
                <a:sym typeface="Open Sans"/>
              </a:rPr>
              <a:t>two theaters on campus.</a:t>
            </a:r>
          </a:p>
        </p:txBody>
      </p:sp>
      <p:sp>
        <p:nvSpPr>
          <p:cNvPr name="TextBox 27" id="27"/>
          <p:cNvSpPr txBox="true"/>
          <p:nvPr/>
        </p:nvSpPr>
        <p:spPr>
          <a:xfrm rot="0">
            <a:off x="6416416" y="1100457"/>
            <a:ext cx="10599996" cy="2265050"/>
          </a:xfrm>
          <a:prstGeom prst="rect">
            <a:avLst/>
          </a:prstGeom>
        </p:spPr>
        <p:txBody>
          <a:bodyPr anchor="t" rtlCol="false" tIns="0" lIns="0" bIns="0" rIns="0">
            <a:spAutoFit/>
          </a:bodyPr>
          <a:lstStyle/>
          <a:p>
            <a:pPr algn="ctr">
              <a:lnSpc>
                <a:spcPts val="5045"/>
              </a:lnSpc>
            </a:pPr>
            <a:r>
              <a:rPr lang="en-US" sz="3603" spc="61">
                <a:solidFill>
                  <a:srgbClr val="000000"/>
                </a:solidFill>
                <a:latin typeface="Open Sans"/>
                <a:ea typeface="Open Sans"/>
                <a:cs typeface="Open Sans"/>
                <a:sym typeface="Open Sans"/>
              </a:rPr>
              <a:t>Fan Club Mission Statement: The FAN ( Future </a:t>
            </a:r>
          </a:p>
          <a:p>
            <a:pPr algn="ctr">
              <a:lnSpc>
                <a:spcPts val="4320"/>
              </a:lnSpc>
            </a:pPr>
            <a:r>
              <a:rPr lang="en-US" sz="3600" spc="61">
                <a:solidFill>
                  <a:srgbClr val="000000"/>
                </a:solidFill>
                <a:latin typeface="Open Sans"/>
                <a:ea typeface="Open Sans"/>
                <a:cs typeface="Open Sans"/>
                <a:sym typeface="Open Sans"/>
              </a:rPr>
              <a:t>Artist network) Club includes Alumni, Parents, Faculty &amp; Staff who support students, faculty &amp; programs in the dance, instrumental, choral, </a:t>
            </a:r>
          </a:p>
        </p:txBody>
      </p:sp>
      <p:sp>
        <p:nvSpPr>
          <p:cNvPr name="TextBox 28" id="28"/>
          <p:cNvSpPr txBox="true"/>
          <p:nvPr/>
        </p:nvSpPr>
        <p:spPr>
          <a:xfrm rot="0">
            <a:off x="6766174" y="3362535"/>
            <a:ext cx="9759648" cy="551626"/>
          </a:xfrm>
          <a:prstGeom prst="rect">
            <a:avLst/>
          </a:prstGeom>
        </p:spPr>
        <p:txBody>
          <a:bodyPr anchor="t" rtlCol="false" tIns="0" lIns="0" bIns="0" rIns="0">
            <a:spAutoFit/>
          </a:bodyPr>
          <a:lstStyle/>
          <a:p>
            <a:pPr algn="l">
              <a:lnSpc>
                <a:spcPts val="4320"/>
              </a:lnSpc>
            </a:pPr>
            <a:r>
              <a:rPr lang="en-US" sz="3600" spc="61">
                <a:solidFill>
                  <a:srgbClr val="000000"/>
                </a:solidFill>
                <a:latin typeface="Open Sans"/>
                <a:ea typeface="Open Sans"/>
                <a:cs typeface="Open Sans"/>
                <a:sym typeface="Open Sans"/>
              </a:rPr>
              <a:t>technical, theatrical, and visual arts majors.</a:t>
            </a:r>
          </a:p>
        </p:txBody>
      </p:sp>
      <p:sp>
        <p:nvSpPr>
          <p:cNvPr name="TextBox 29" id="29"/>
          <p:cNvSpPr txBox="true"/>
          <p:nvPr/>
        </p:nvSpPr>
        <p:spPr>
          <a:xfrm rot="0">
            <a:off x="6167242" y="4012711"/>
            <a:ext cx="11108317" cy="2096581"/>
          </a:xfrm>
          <a:prstGeom prst="rect">
            <a:avLst/>
          </a:prstGeom>
        </p:spPr>
        <p:txBody>
          <a:bodyPr anchor="t" rtlCol="false" tIns="0" lIns="0" bIns="0" rIns="0">
            <a:spAutoFit/>
          </a:bodyPr>
          <a:lstStyle/>
          <a:p>
            <a:pPr algn="ctr">
              <a:lnSpc>
                <a:spcPts val="9000"/>
              </a:lnSpc>
            </a:pPr>
            <a:r>
              <a:rPr lang="en-US" sz="3600" spc="61">
                <a:solidFill>
                  <a:srgbClr val="000000"/>
                </a:solidFill>
                <a:latin typeface="Open Sans"/>
                <a:ea typeface="Open Sans"/>
                <a:cs typeface="Open Sans"/>
                <a:sym typeface="Open Sans"/>
              </a:rPr>
              <a:t>Our purpose is to raise awareness of events and </a:t>
            </a:r>
          </a:p>
          <a:p>
            <a:pPr algn="ctr">
              <a:lnSpc>
                <a:spcPts val="1800"/>
              </a:lnSpc>
            </a:pPr>
            <a:r>
              <a:rPr lang="en-US" sz="3600" spc="61">
                <a:solidFill>
                  <a:srgbClr val="000000"/>
                </a:solidFill>
                <a:latin typeface="Open Sans"/>
                <a:ea typeface="Open Sans"/>
                <a:cs typeface="Open Sans"/>
                <a:sym typeface="Open Sans"/>
              </a:rPr>
              <a:t>programs, fundraise to support programs and </a:t>
            </a:r>
          </a:p>
          <a:p>
            <a:pPr algn="ctr">
              <a:lnSpc>
                <a:spcPts val="6839"/>
              </a:lnSpc>
            </a:pPr>
            <a:r>
              <a:rPr lang="en-US" sz="3600" spc="61">
                <a:solidFill>
                  <a:srgbClr val="000000"/>
                </a:solidFill>
                <a:latin typeface="Open Sans"/>
                <a:ea typeface="Open Sans"/>
                <a:cs typeface="Open Sans"/>
                <a:sym typeface="Open Sans"/>
              </a:rPr>
              <a:t>help with facility and equipment upgrades in our </a:t>
            </a:r>
          </a:p>
        </p:txBody>
      </p:sp>
      <p:sp>
        <p:nvSpPr>
          <p:cNvPr name="TextBox 30" id="30"/>
          <p:cNvSpPr txBox="true"/>
          <p:nvPr/>
        </p:nvSpPr>
        <p:spPr>
          <a:xfrm rot="0">
            <a:off x="1110539" y="5557337"/>
            <a:ext cx="4549654" cy="517750"/>
          </a:xfrm>
          <a:prstGeom prst="rect">
            <a:avLst/>
          </a:prstGeom>
        </p:spPr>
        <p:txBody>
          <a:bodyPr anchor="t" rtlCol="false" tIns="0" lIns="0" bIns="0" rIns="0">
            <a:spAutoFit/>
          </a:bodyPr>
          <a:lstStyle/>
          <a:p>
            <a:pPr algn="l">
              <a:lnSpc>
                <a:spcPts val="4208"/>
              </a:lnSpc>
            </a:pPr>
            <a:r>
              <a:rPr lang="en-US" sz="3006" spc="51">
                <a:solidFill>
                  <a:srgbClr val="FFFFFF"/>
                </a:solidFill>
                <a:latin typeface="Open Sans"/>
                <a:ea typeface="Open Sans"/>
                <a:cs typeface="Open Sans"/>
                <a:sym typeface="Open Sans"/>
              </a:rPr>
              <a:t>www.pccafanclub.com</a:t>
            </a:r>
          </a:p>
        </p:txBody>
      </p:sp>
      <p:sp>
        <p:nvSpPr>
          <p:cNvPr name="TextBox 31" id="31"/>
          <p:cNvSpPr txBox="true"/>
          <p:nvPr/>
        </p:nvSpPr>
        <p:spPr>
          <a:xfrm rot="0">
            <a:off x="11323887" y="7934430"/>
            <a:ext cx="4817102" cy="932207"/>
          </a:xfrm>
          <a:prstGeom prst="rect">
            <a:avLst/>
          </a:prstGeom>
        </p:spPr>
        <p:txBody>
          <a:bodyPr anchor="t" rtlCol="false" tIns="0" lIns="0" bIns="0" rIns="0">
            <a:spAutoFit/>
          </a:bodyPr>
          <a:lstStyle/>
          <a:p>
            <a:pPr algn="l">
              <a:lnSpc>
                <a:spcPts val="7559"/>
              </a:lnSpc>
            </a:pPr>
            <a:r>
              <a:rPr lang="en-US" sz="5400" spc="91">
                <a:solidFill>
                  <a:srgbClr val="FFFFFF"/>
                </a:solidFill>
                <a:latin typeface="Open Sans"/>
                <a:ea typeface="Open Sans"/>
                <a:cs typeface="Open Sans"/>
                <a:sym typeface="Open Sans"/>
              </a:rPr>
              <a:t>@pccafanclub</a:t>
            </a:r>
          </a:p>
        </p:txBody>
      </p:sp>
      <p:sp>
        <p:nvSpPr>
          <p:cNvPr name="TextBox 32" id="32"/>
          <p:cNvSpPr txBox="true"/>
          <p:nvPr/>
        </p:nvSpPr>
        <p:spPr>
          <a:xfrm rot="0">
            <a:off x="3719322" y="7938545"/>
            <a:ext cx="4923673" cy="932750"/>
          </a:xfrm>
          <a:prstGeom prst="rect">
            <a:avLst/>
          </a:prstGeom>
        </p:spPr>
        <p:txBody>
          <a:bodyPr anchor="t" rtlCol="false" tIns="0" lIns="0" bIns="0" rIns="0">
            <a:spAutoFit/>
          </a:bodyPr>
          <a:lstStyle/>
          <a:p>
            <a:pPr algn="l">
              <a:lnSpc>
                <a:spcPts val="7565"/>
              </a:lnSpc>
            </a:pPr>
            <a:r>
              <a:rPr lang="en-US" sz="5403" spc="91">
                <a:solidFill>
                  <a:srgbClr val="FFFFFF"/>
                </a:solidFill>
                <a:latin typeface="Open Sans"/>
                <a:ea typeface="Open Sans"/>
                <a:cs typeface="Open Sans"/>
                <a:sym typeface="Open Sans"/>
              </a:rPr>
              <a:t>PCCAFanClub</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TextBox 3" id="3"/>
          <p:cNvSpPr txBox="true"/>
          <p:nvPr/>
        </p:nvSpPr>
        <p:spPr>
          <a:xfrm rot="0">
            <a:off x="2114387" y="3834108"/>
            <a:ext cx="14059225" cy="4814953"/>
          </a:xfrm>
          <a:prstGeom prst="rect">
            <a:avLst/>
          </a:prstGeom>
        </p:spPr>
        <p:txBody>
          <a:bodyPr anchor="t" rtlCol="false" tIns="0" lIns="0" bIns="0" rIns="0">
            <a:spAutoFit/>
          </a:bodyPr>
          <a:lstStyle/>
          <a:p>
            <a:pPr algn="l">
              <a:lnSpc>
                <a:spcPts val="5227"/>
              </a:lnSpc>
            </a:pPr>
            <a:r>
              <a:rPr lang="en-US" sz="4215" b="true">
                <a:solidFill>
                  <a:srgbClr val="FFFFFF"/>
                </a:solidFill>
                <a:latin typeface="DM Sans Bold"/>
                <a:ea typeface="DM Sans Bold"/>
                <a:cs typeface="DM Sans Bold"/>
                <a:sym typeface="DM Sans Bold"/>
              </a:rPr>
              <a:t>•If you do not correct the problem you were alerted about, or you fall below the standards in the first semester, you will be placed on Probation at the semester break.</a:t>
            </a:r>
          </a:p>
          <a:p>
            <a:pPr algn="l">
              <a:lnSpc>
                <a:spcPts val="5227"/>
              </a:lnSpc>
            </a:pPr>
            <a:r>
              <a:rPr lang="en-US" sz="4215" b="true">
                <a:solidFill>
                  <a:srgbClr val="FFFFFF"/>
                </a:solidFill>
                <a:latin typeface="DM Sans Bold"/>
                <a:ea typeface="DM Sans Bold"/>
                <a:cs typeface="DM Sans Bold"/>
                <a:sym typeface="DM Sans Bold"/>
              </a:rPr>
              <a:t>•If you do not correct the problem while on probation, you may be dismissed after one semester and sent back to your zoned school.</a:t>
            </a:r>
          </a:p>
          <a:p>
            <a:pPr algn="ctr">
              <a:lnSpc>
                <a:spcPts val="1715"/>
              </a:lnSpc>
            </a:pPr>
          </a:p>
        </p:txBody>
      </p:sp>
      <p:sp>
        <p:nvSpPr>
          <p:cNvPr name="TextBox 4" id="4"/>
          <p:cNvSpPr txBox="true"/>
          <p:nvPr/>
        </p:nvSpPr>
        <p:spPr>
          <a:xfrm rot="0">
            <a:off x="3018469" y="598388"/>
            <a:ext cx="12251062" cy="2194420"/>
          </a:xfrm>
          <a:prstGeom prst="rect">
            <a:avLst/>
          </a:prstGeom>
        </p:spPr>
        <p:txBody>
          <a:bodyPr anchor="t" rtlCol="false" tIns="0" lIns="0" bIns="0" rIns="0">
            <a:spAutoFit/>
          </a:bodyPr>
          <a:lstStyle/>
          <a:p>
            <a:pPr algn="ctr" marL="0" indent="0" lvl="0">
              <a:lnSpc>
                <a:spcPts val="16817"/>
              </a:lnSpc>
              <a:spcBef>
                <a:spcPct val="0"/>
              </a:spcBef>
            </a:pPr>
            <a:r>
              <a:rPr lang="en-US" b="true" sz="15288">
                <a:solidFill>
                  <a:srgbClr val="CECECE"/>
                </a:solidFill>
                <a:latin typeface="Big Shoulders Display Bold"/>
                <a:ea typeface="Big Shoulders Display Bold"/>
                <a:cs typeface="Big Shoulders Display Bold"/>
                <a:sym typeface="Big Shoulders Display Bold"/>
              </a:rPr>
              <a:t>PROBATION</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TextBox 3" id="3"/>
          <p:cNvSpPr txBox="true"/>
          <p:nvPr/>
        </p:nvSpPr>
        <p:spPr>
          <a:xfrm rot="0">
            <a:off x="2114387" y="3925357"/>
            <a:ext cx="14059225" cy="4632454"/>
          </a:xfrm>
          <a:prstGeom prst="rect">
            <a:avLst/>
          </a:prstGeom>
        </p:spPr>
        <p:txBody>
          <a:bodyPr anchor="t" rtlCol="false" tIns="0" lIns="0" bIns="0" rIns="0">
            <a:spAutoFit/>
          </a:bodyPr>
          <a:lstStyle/>
          <a:p>
            <a:pPr algn="l">
              <a:lnSpc>
                <a:spcPts val="5971"/>
              </a:lnSpc>
            </a:pPr>
            <a:r>
              <a:rPr lang="en-US" sz="4815" b="true">
                <a:solidFill>
                  <a:srgbClr val="FFFFFF"/>
                </a:solidFill>
                <a:latin typeface="DM Sans Bold"/>
                <a:ea typeface="DM Sans Bold"/>
                <a:cs typeface="DM Sans Bold"/>
                <a:sym typeface="DM Sans Bold"/>
              </a:rPr>
              <a:t>•You may be placed on probation without an alert if you: </a:t>
            </a:r>
          </a:p>
          <a:p>
            <a:pPr algn="l">
              <a:lnSpc>
                <a:spcPts val="5971"/>
              </a:lnSpc>
            </a:pPr>
            <a:r>
              <a:rPr lang="en-US" sz="4815">
                <a:solidFill>
                  <a:srgbClr val="FFFFFF"/>
                </a:solidFill>
                <a:latin typeface="DM Sans"/>
                <a:ea typeface="DM Sans"/>
                <a:cs typeface="DM Sans"/>
                <a:sym typeface="DM Sans"/>
              </a:rPr>
              <a:t>        </a:t>
            </a:r>
            <a:r>
              <a:rPr lang="en-US" sz="4815" b="true">
                <a:solidFill>
                  <a:srgbClr val="FFFFFF"/>
                </a:solidFill>
                <a:latin typeface="DM Sans Bold"/>
                <a:ea typeface="DM Sans Bold"/>
                <a:cs typeface="DM Sans Bold"/>
                <a:sym typeface="DM Sans Bold"/>
              </a:rPr>
              <a:t>•Fail your jury</a:t>
            </a:r>
          </a:p>
          <a:p>
            <a:pPr algn="l">
              <a:lnSpc>
                <a:spcPts val="5971"/>
              </a:lnSpc>
            </a:pPr>
            <a:r>
              <a:rPr lang="en-US" sz="4815">
                <a:solidFill>
                  <a:srgbClr val="FFFFFF"/>
                </a:solidFill>
                <a:latin typeface="DM Sans"/>
                <a:ea typeface="DM Sans"/>
                <a:cs typeface="DM Sans"/>
                <a:sym typeface="DM Sans"/>
              </a:rPr>
              <a:t>        </a:t>
            </a:r>
            <a:r>
              <a:rPr lang="en-US" sz="4815" b="true">
                <a:solidFill>
                  <a:srgbClr val="FFFFFF"/>
                </a:solidFill>
                <a:latin typeface="DM Sans Bold"/>
                <a:ea typeface="DM Sans Bold"/>
                <a:cs typeface="DM Sans Bold"/>
                <a:sym typeface="DM Sans Bold"/>
              </a:rPr>
              <a:t>•Fail to turn in extended hours</a:t>
            </a:r>
          </a:p>
          <a:p>
            <a:pPr algn="l">
              <a:lnSpc>
                <a:spcPts val="5971"/>
              </a:lnSpc>
            </a:pPr>
            <a:r>
              <a:rPr lang="en-US" sz="4815">
                <a:solidFill>
                  <a:srgbClr val="FFFFFF"/>
                </a:solidFill>
                <a:latin typeface="DM Sans"/>
                <a:ea typeface="DM Sans"/>
                <a:cs typeface="DM Sans"/>
                <a:sym typeface="DM Sans"/>
              </a:rPr>
              <a:t>        </a:t>
            </a:r>
            <a:r>
              <a:rPr lang="en-US" sz="4815" b="true">
                <a:solidFill>
                  <a:srgbClr val="FFFFFF"/>
                </a:solidFill>
                <a:latin typeface="DM Sans Bold"/>
                <a:ea typeface="DM Sans Bold"/>
                <a:cs typeface="DM Sans Bold"/>
                <a:sym typeface="DM Sans Bold"/>
              </a:rPr>
              <a:t>•Commit a major code of conduct violation</a:t>
            </a:r>
          </a:p>
          <a:p>
            <a:pPr algn="l">
              <a:lnSpc>
                <a:spcPts val="5227"/>
              </a:lnSpc>
            </a:pPr>
          </a:p>
          <a:p>
            <a:pPr algn="ctr">
              <a:lnSpc>
                <a:spcPts val="1715"/>
              </a:lnSpc>
            </a:pPr>
          </a:p>
        </p:txBody>
      </p:sp>
      <p:sp>
        <p:nvSpPr>
          <p:cNvPr name="TextBox 4" id="4"/>
          <p:cNvSpPr txBox="true"/>
          <p:nvPr/>
        </p:nvSpPr>
        <p:spPr>
          <a:xfrm rot="0">
            <a:off x="3018469" y="598388"/>
            <a:ext cx="12251062" cy="2194420"/>
          </a:xfrm>
          <a:prstGeom prst="rect">
            <a:avLst/>
          </a:prstGeom>
        </p:spPr>
        <p:txBody>
          <a:bodyPr anchor="t" rtlCol="false" tIns="0" lIns="0" bIns="0" rIns="0">
            <a:spAutoFit/>
          </a:bodyPr>
          <a:lstStyle/>
          <a:p>
            <a:pPr algn="ctr" marL="0" indent="0" lvl="0">
              <a:lnSpc>
                <a:spcPts val="16817"/>
              </a:lnSpc>
              <a:spcBef>
                <a:spcPct val="0"/>
              </a:spcBef>
            </a:pPr>
            <a:r>
              <a:rPr lang="en-US" b="true" sz="15288">
                <a:solidFill>
                  <a:srgbClr val="CECECE"/>
                </a:solidFill>
                <a:latin typeface="Big Shoulders Display Bold"/>
                <a:ea typeface="Big Shoulders Display Bold"/>
                <a:cs typeface="Big Shoulders Display Bold"/>
                <a:sym typeface="Big Shoulders Display Bold"/>
              </a:rPr>
              <a:t>PROBATION</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TextBox 3" id="3"/>
          <p:cNvSpPr txBox="true"/>
          <p:nvPr/>
        </p:nvSpPr>
        <p:spPr>
          <a:xfrm rot="0">
            <a:off x="2114387" y="3549120"/>
            <a:ext cx="14059225" cy="5384929"/>
          </a:xfrm>
          <a:prstGeom prst="rect">
            <a:avLst/>
          </a:prstGeom>
        </p:spPr>
        <p:txBody>
          <a:bodyPr anchor="t" rtlCol="false" tIns="0" lIns="0" bIns="0" rIns="0">
            <a:spAutoFit/>
          </a:bodyPr>
          <a:lstStyle/>
          <a:p>
            <a:pPr algn="l" marL="1039644" indent="-519822" lvl="1">
              <a:lnSpc>
                <a:spcPts val="5971"/>
              </a:lnSpc>
              <a:buFont typeface="Arial"/>
              <a:buChar char="•"/>
            </a:pPr>
            <a:r>
              <a:rPr lang="en-US" b="true" sz="4815">
                <a:solidFill>
                  <a:srgbClr val="FFFFFF"/>
                </a:solidFill>
                <a:latin typeface="DM Sans Bold"/>
                <a:ea typeface="DM Sans Bold"/>
                <a:cs typeface="DM Sans Bold"/>
                <a:sym typeface="DM Sans Bold"/>
              </a:rPr>
              <a:t>Extended Hours - 68%</a:t>
            </a:r>
          </a:p>
          <a:p>
            <a:pPr algn="l" marL="1039644" indent="-519822" lvl="1">
              <a:lnSpc>
                <a:spcPts val="5971"/>
              </a:lnSpc>
              <a:buFont typeface="Arial"/>
              <a:buChar char="•"/>
            </a:pPr>
            <a:r>
              <a:rPr lang="en-US" b="true" sz="4815">
                <a:solidFill>
                  <a:srgbClr val="FFFFFF"/>
                </a:solidFill>
                <a:latin typeface="DM Sans Bold"/>
                <a:ea typeface="DM Sans Bold"/>
                <a:cs typeface="DM Sans Bold"/>
                <a:sym typeface="DM Sans Bold"/>
              </a:rPr>
              <a:t>Arts GPA (3.0) - 32%</a:t>
            </a:r>
          </a:p>
          <a:p>
            <a:pPr algn="l" marL="1039644" indent="-519822" lvl="1">
              <a:lnSpc>
                <a:spcPts val="5971"/>
              </a:lnSpc>
              <a:buFont typeface="Arial"/>
              <a:buChar char="•"/>
            </a:pPr>
            <a:r>
              <a:rPr lang="en-US" b="true" sz="4815">
                <a:solidFill>
                  <a:srgbClr val="FFFFFF"/>
                </a:solidFill>
                <a:latin typeface="DM Sans Bold"/>
                <a:ea typeface="DM Sans Bold"/>
                <a:cs typeface="DM Sans Bold"/>
                <a:sym typeface="DM Sans Bold"/>
              </a:rPr>
              <a:t>GPA (2.5) - 32%</a:t>
            </a:r>
          </a:p>
          <a:p>
            <a:pPr algn="l" marL="1039644" indent="-519822" lvl="1">
              <a:lnSpc>
                <a:spcPts val="5971"/>
              </a:lnSpc>
              <a:buFont typeface="Arial"/>
              <a:buChar char="•"/>
            </a:pPr>
            <a:r>
              <a:rPr lang="en-US" b="true" sz="4815">
                <a:solidFill>
                  <a:srgbClr val="FFFFFF"/>
                </a:solidFill>
                <a:latin typeface="DM Sans Bold"/>
                <a:ea typeface="DM Sans Bold"/>
                <a:cs typeface="DM Sans Bold"/>
                <a:sym typeface="DM Sans Bold"/>
              </a:rPr>
              <a:t>Jury Score - 21%</a:t>
            </a:r>
          </a:p>
          <a:p>
            <a:pPr algn="l" marL="1039644" indent="-519822" lvl="1">
              <a:lnSpc>
                <a:spcPts val="5971"/>
              </a:lnSpc>
              <a:buFont typeface="Arial"/>
              <a:buChar char="•"/>
            </a:pPr>
            <a:r>
              <a:rPr lang="en-US" b="true" sz="4815">
                <a:solidFill>
                  <a:srgbClr val="FFFFFF"/>
                </a:solidFill>
                <a:latin typeface="DM Sans Bold"/>
                <a:ea typeface="DM Sans Bold"/>
                <a:cs typeface="DM Sans Bold"/>
                <a:sym typeface="DM Sans Bold"/>
              </a:rPr>
              <a:t>Attendance - 16%</a:t>
            </a:r>
          </a:p>
          <a:p>
            <a:pPr algn="l" marL="1039644" indent="-519822" lvl="1">
              <a:lnSpc>
                <a:spcPts val="5971"/>
              </a:lnSpc>
              <a:buFont typeface="Arial"/>
              <a:buChar char="•"/>
            </a:pPr>
            <a:r>
              <a:rPr lang="en-US" b="true" sz="4815">
                <a:solidFill>
                  <a:srgbClr val="FFFFFF"/>
                </a:solidFill>
                <a:latin typeface="DM Sans Bold"/>
                <a:ea typeface="DM Sans Bold"/>
                <a:cs typeface="DM Sans Bold"/>
                <a:sym typeface="DM Sans Bold"/>
              </a:rPr>
              <a:t>Behavior - 5%</a:t>
            </a:r>
          </a:p>
          <a:p>
            <a:pPr algn="l">
              <a:lnSpc>
                <a:spcPts val="5227"/>
              </a:lnSpc>
            </a:pPr>
          </a:p>
          <a:p>
            <a:pPr algn="ctr">
              <a:lnSpc>
                <a:spcPts val="1715"/>
              </a:lnSpc>
            </a:pPr>
          </a:p>
        </p:txBody>
      </p:sp>
      <p:sp>
        <p:nvSpPr>
          <p:cNvPr name="TextBox 4" id="4"/>
          <p:cNvSpPr txBox="true"/>
          <p:nvPr/>
        </p:nvSpPr>
        <p:spPr>
          <a:xfrm rot="0">
            <a:off x="678119" y="659895"/>
            <a:ext cx="16931762" cy="2194420"/>
          </a:xfrm>
          <a:prstGeom prst="rect">
            <a:avLst/>
          </a:prstGeom>
        </p:spPr>
        <p:txBody>
          <a:bodyPr anchor="t" rtlCol="false" tIns="0" lIns="0" bIns="0" rIns="0">
            <a:spAutoFit/>
          </a:bodyPr>
          <a:lstStyle/>
          <a:p>
            <a:pPr algn="ctr" marL="0" indent="0" lvl="0">
              <a:lnSpc>
                <a:spcPts val="16817"/>
              </a:lnSpc>
              <a:spcBef>
                <a:spcPct val="0"/>
              </a:spcBef>
            </a:pPr>
            <a:r>
              <a:rPr lang="en-US" b="true" sz="15288">
                <a:solidFill>
                  <a:srgbClr val="CECECE"/>
                </a:solidFill>
                <a:latin typeface="Big Shoulders Display Bold"/>
                <a:ea typeface="Big Shoulders Display Bold"/>
                <a:cs typeface="Big Shoulders Display Bold"/>
                <a:sym typeface="Big Shoulders Display Bold"/>
              </a:rPr>
              <a:t>REASONS FOR PROBATION</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TextBox 3" id="3"/>
          <p:cNvSpPr txBox="true"/>
          <p:nvPr/>
        </p:nvSpPr>
        <p:spPr>
          <a:xfrm rot="0">
            <a:off x="2114387" y="3678215"/>
            <a:ext cx="14059225" cy="5126738"/>
          </a:xfrm>
          <a:prstGeom prst="rect">
            <a:avLst/>
          </a:prstGeom>
        </p:spPr>
        <p:txBody>
          <a:bodyPr anchor="t" rtlCol="false" tIns="0" lIns="0" bIns="0" rIns="0">
            <a:spAutoFit/>
          </a:bodyPr>
          <a:lstStyle/>
          <a:p>
            <a:pPr algn="l">
              <a:lnSpc>
                <a:spcPts val="6467"/>
              </a:lnSpc>
            </a:pPr>
            <a:r>
              <a:rPr lang="en-US" sz="5215" b="true">
                <a:solidFill>
                  <a:srgbClr val="FFFFFF"/>
                </a:solidFill>
                <a:latin typeface="DM Sans Bold"/>
                <a:ea typeface="DM Sans Bold"/>
                <a:cs typeface="DM Sans Bold"/>
                <a:sym typeface="DM Sans Bold"/>
              </a:rPr>
              <a:t>•If you are unable to correct your problem while on probation, you will be dismissed from the program.</a:t>
            </a:r>
          </a:p>
          <a:p>
            <a:pPr algn="l">
              <a:lnSpc>
                <a:spcPts val="6467"/>
              </a:lnSpc>
            </a:pPr>
          </a:p>
          <a:p>
            <a:pPr algn="l">
              <a:lnSpc>
                <a:spcPts val="6467"/>
              </a:lnSpc>
            </a:pPr>
            <a:r>
              <a:rPr lang="en-US" sz="5215" b="true">
                <a:solidFill>
                  <a:srgbClr val="FFFFFF"/>
                </a:solidFill>
                <a:latin typeface="DM Sans Bold"/>
                <a:ea typeface="DM Sans Bold"/>
                <a:cs typeface="DM Sans Bold"/>
                <a:sym typeface="DM Sans Bold"/>
              </a:rPr>
              <a:t>•Dismissed students must return to their close-to-home school.</a:t>
            </a:r>
          </a:p>
          <a:p>
            <a:pPr algn="ctr">
              <a:lnSpc>
                <a:spcPts val="1715"/>
              </a:lnSpc>
            </a:pPr>
          </a:p>
        </p:txBody>
      </p:sp>
      <p:sp>
        <p:nvSpPr>
          <p:cNvPr name="TextBox 4" id="4"/>
          <p:cNvSpPr txBox="true"/>
          <p:nvPr/>
        </p:nvSpPr>
        <p:spPr>
          <a:xfrm rot="0">
            <a:off x="3018469" y="598388"/>
            <a:ext cx="12251062" cy="2194420"/>
          </a:xfrm>
          <a:prstGeom prst="rect">
            <a:avLst/>
          </a:prstGeom>
        </p:spPr>
        <p:txBody>
          <a:bodyPr anchor="t" rtlCol="false" tIns="0" lIns="0" bIns="0" rIns="0">
            <a:spAutoFit/>
          </a:bodyPr>
          <a:lstStyle/>
          <a:p>
            <a:pPr algn="ctr" marL="0" indent="0" lvl="0">
              <a:lnSpc>
                <a:spcPts val="16817"/>
              </a:lnSpc>
              <a:spcBef>
                <a:spcPct val="0"/>
              </a:spcBef>
            </a:pPr>
            <a:r>
              <a:rPr lang="en-US" b="true" sz="15288">
                <a:solidFill>
                  <a:srgbClr val="CECECE"/>
                </a:solidFill>
                <a:latin typeface="Big Shoulders Display Bold"/>
                <a:ea typeface="Big Shoulders Display Bold"/>
                <a:cs typeface="Big Shoulders Display Bold"/>
                <a:sym typeface="Big Shoulders Display Bold"/>
              </a:rPr>
              <a:t>DISMISSAL</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TextBox 3" id="3"/>
          <p:cNvSpPr txBox="true"/>
          <p:nvPr/>
        </p:nvSpPr>
        <p:spPr>
          <a:xfrm rot="0">
            <a:off x="1028700" y="3423893"/>
            <a:ext cx="15568078" cy="6098458"/>
          </a:xfrm>
          <a:prstGeom prst="rect">
            <a:avLst/>
          </a:prstGeom>
        </p:spPr>
        <p:txBody>
          <a:bodyPr anchor="t" rtlCol="false" tIns="0" lIns="0" bIns="0" rIns="0">
            <a:spAutoFit/>
          </a:bodyPr>
          <a:lstStyle/>
          <a:p>
            <a:pPr algn="l">
              <a:lnSpc>
                <a:spcPts val="6200"/>
              </a:lnSpc>
            </a:pPr>
            <a:r>
              <a:rPr lang="en-US" sz="5000" b="true">
                <a:solidFill>
                  <a:srgbClr val="FFFFFF"/>
                </a:solidFill>
                <a:latin typeface="DM Sans Bold"/>
                <a:ea typeface="DM Sans Bold"/>
                <a:cs typeface="DM Sans Bold"/>
                <a:sym typeface="DM Sans Bold"/>
              </a:rPr>
              <a:t>A student who is not present in class at least one half of the class period shall be counted absent from that class. </a:t>
            </a:r>
          </a:p>
          <a:p>
            <a:pPr algn="l">
              <a:lnSpc>
                <a:spcPts val="6200"/>
              </a:lnSpc>
            </a:pPr>
          </a:p>
          <a:p>
            <a:pPr algn="l">
              <a:lnSpc>
                <a:spcPts val="6200"/>
              </a:lnSpc>
            </a:pPr>
            <a:r>
              <a:rPr lang="en-US" sz="5000" b="true">
                <a:solidFill>
                  <a:srgbClr val="FFFFFF"/>
                </a:solidFill>
                <a:latin typeface="DM Sans Bold"/>
                <a:ea typeface="DM Sans Bold"/>
                <a:cs typeface="DM Sans Bold"/>
                <a:sym typeface="DM Sans Bold"/>
              </a:rPr>
              <a:t>To be counted present for the school day, a student must be in attendance for at least one half of the class periods during the school day.</a:t>
            </a:r>
          </a:p>
          <a:p>
            <a:pPr algn="l">
              <a:lnSpc>
                <a:spcPts val="3061"/>
              </a:lnSpc>
            </a:pPr>
          </a:p>
          <a:p>
            <a:pPr algn="ctr">
              <a:lnSpc>
                <a:spcPts val="1900"/>
              </a:lnSpc>
            </a:pPr>
          </a:p>
        </p:txBody>
      </p:sp>
      <p:sp>
        <p:nvSpPr>
          <p:cNvPr name="TextBox 4" id="4"/>
          <p:cNvSpPr txBox="true"/>
          <p:nvPr/>
        </p:nvSpPr>
        <p:spPr>
          <a:xfrm rot="0">
            <a:off x="5008238" y="650717"/>
            <a:ext cx="8271525" cy="2194420"/>
          </a:xfrm>
          <a:prstGeom prst="rect">
            <a:avLst/>
          </a:prstGeom>
        </p:spPr>
        <p:txBody>
          <a:bodyPr anchor="t" rtlCol="false" tIns="0" lIns="0" bIns="0" rIns="0">
            <a:spAutoFit/>
          </a:bodyPr>
          <a:lstStyle/>
          <a:p>
            <a:pPr algn="ctr" marL="0" indent="0" lvl="0">
              <a:lnSpc>
                <a:spcPts val="16817"/>
              </a:lnSpc>
              <a:spcBef>
                <a:spcPct val="0"/>
              </a:spcBef>
            </a:pPr>
            <a:r>
              <a:rPr lang="en-US" b="true" sz="15288">
                <a:solidFill>
                  <a:srgbClr val="CECECE"/>
                </a:solidFill>
                <a:latin typeface="Big Shoulders Display Bold"/>
                <a:ea typeface="Big Shoulders Display Bold"/>
                <a:cs typeface="Big Shoulders Display Bold"/>
                <a:sym typeface="Big Shoulders Display Bold"/>
              </a:rPr>
              <a:t>ATTENDANCE</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Freeform 3" id="3"/>
          <p:cNvSpPr/>
          <p:nvPr/>
        </p:nvSpPr>
        <p:spPr>
          <a:xfrm flipH="false" flipV="false" rot="0">
            <a:off x="1902397" y="514847"/>
            <a:ext cx="14483205" cy="9257306"/>
          </a:xfrm>
          <a:custGeom>
            <a:avLst/>
            <a:gdLst/>
            <a:ahLst/>
            <a:cxnLst/>
            <a:rect r="r" b="b" t="t" l="l"/>
            <a:pathLst>
              <a:path h="9257306" w="14483205">
                <a:moveTo>
                  <a:pt x="0" y="0"/>
                </a:moveTo>
                <a:lnTo>
                  <a:pt x="14483206" y="0"/>
                </a:lnTo>
                <a:lnTo>
                  <a:pt x="14483206" y="9257306"/>
                </a:lnTo>
                <a:lnTo>
                  <a:pt x="0" y="9257306"/>
                </a:lnTo>
                <a:lnTo>
                  <a:pt x="0" y="0"/>
                </a:lnTo>
                <a:close/>
              </a:path>
            </a:pathLst>
          </a:custGeom>
          <a:blipFill>
            <a:blip r:embed="rId3"/>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Freeform 3" id="3"/>
          <p:cNvSpPr/>
          <p:nvPr/>
        </p:nvSpPr>
        <p:spPr>
          <a:xfrm flipH="false" flipV="false" rot="0">
            <a:off x="2922981" y="318222"/>
            <a:ext cx="12357775" cy="9585197"/>
          </a:xfrm>
          <a:custGeom>
            <a:avLst/>
            <a:gdLst/>
            <a:ahLst/>
            <a:cxnLst/>
            <a:rect r="r" b="b" t="t" l="l"/>
            <a:pathLst>
              <a:path h="9585197" w="12357775">
                <a:moveTo>
                  <a:pt x="0" y="0"/>
                </a:moveTo>
                <a:lnTo>
                  <a:pt x="12357775" y="0"/>
                </a:lnTo>
                <a:lnTo>
                  <a:pt x="12357775" y="9585198"/>
                </a:lnTo>
                <a:lnTo>
                  <a:pt x="0" y="9585198"/>
                </a:lnTo>
                <a:lnTo>
                  <a:pt x="0" y="0"/>
                </a:lnTo>
                <a:close/>
              </a:path>
            </a:pathLst>
          </a:custGeom>
          <a:blipFill>
            <a:blip r:embed="rId3"/>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TextBox 3" id="3"/>
          <p:cNvSpPr txBox="true"/>
          <p:nvPr/>
        </p:nvSpPr>
        <p:spPr>
          <a:xfrm rot="0">
            <a:off x="2114387" y="2605344"/>
            <a:ext cx="14059225" cy="7272621"/>
          </a:xfrm>
          <a:prstGeom prst="rect">
            <a:avLst/>
          </a:prstGeom>
        </p:spPr>
        <p:txBody>
          <a:bodyPr anchor="t" rtlCol="false" tIns="0" lIns="0" bIns="0" rIns="0">
            <a:spAutoFit/>
          </a:bodyPr>
          <a:lstStyle/>
          <a:p>
            <a:pPr algn="l" marL="974876" indent="-487438" lvl="1">
              <a:lnSpc>
                <a:spcPts val="5599"/>
              </a:lnSpc>
              <a:buFont typeface="Arial"/>
              <a:buChar char="•"/>
            </a:pPr>
            <a:r>
              <a:rPr lang="en-US" b="true" sz="4515">
                <a:solidFill>
                  <a:srgbClr val="FFFFFF"/>
                </a:solidFill>
                <a:latin typeface="DM Sans Bold"/>
                <a:ea typeface="DM Sans Bold"/>
                <a:cs typeface="DM Sans Bold"/>
                <a:sym typeface="DM Sans Bold"/>
              </a:rPr>
              <a:t>15 unexcused absences within 90 days will result in a students’ driver’s license being revoked</a:t>
            </a:r>
          </a:p>
          <a:p>
            <a:pPr algn="l" marL="974876" indent="-487438" lvl="1">
              <a:lnSpc>
                <a:spcPts val="5599"/>
              </a:lnSpc>
              <a:buFont typeface="Arial"/>
              <a:buChar char="•"/>
            </a:pPr>
            <a:r>
              <a:rPr lang="en-US" b="true" sz="4515">
                <a:solidFill>
                  <a:srgbClr val="FFFFFF"/>
                </a:solidFill>
                <a:latin typeface="DM Sans Bold"/>
                <a:ea typeface="DM Sans Bold"/>
                <a:cs typeface="DM Sans Bold"/>
                <a:sym typeface="DM Sans Bold"/>
              </a:rPr>
              <a:t>Attendance is crucial for grades and for progress to remain above average</a:t>
            </a:r>
          </a:p>
          <a:p>
            <a:pPr algn="l" marL="974876" indent="-487438" lvl="1">
              <a:lnSpc>
                <a:spcPts val="5599"/>
              </a:lnSpc>
              <a:buFont typeface="Arial"/>
              <a:buChar char="•"/>
            </a:pPr>
            <a:r>
              <a:rPr lang="en-US" b="true" sz="4515">
                <a:solidFill>
                  <a:srgbClr val="FFFFFF"/>
                </a:solidFill>
                <a:latin typeface="DM Sans Bold"/>
                <a:ea typeface="DM Sans Bold"/>
                <a:cs typeface="DM Sans Bold"/>
                <a:sym typeface="DM Sans Bold"/>
              </a:rPr>
              <a:t>Poor Attendance may also impact Jury Score for the program</a:t>
            </a:r>
          </a:p>
          <a:p>
            <a:pPr algn="l" marL="974876" indent="-487438" lvl="1">
              <a:lnSpc>
                <a:spcPts val="5599"/>
              </a:lnSpc>
              <a:buFont typeface="Arial"/>
              <a:buChar char="•"/>
            </a:pPr>
            <a:r>
              <a:rPr lang="en-US" b="true" sz="4515">
                <a:solidFill>
                  <a:srgbClr val="FFFFFF"/>
                </a:solidFill>
                <a:latin typeface="DM Sans Bold"/>
                <a:ea typeface="DM Sans Bold"/>
                <a:cs typeface="DM Sans Bold"/>
                <a:sym typeface="DM Sans Bold"/>
              </a:rPr>
              <a:t>Students with chronic absence and tardy issues should not be surprised to see low grades</a:t>
            </a:r>
          </a:p>
          <a:p>
            <a:pPr algn="ctr">
              <a:lnSpc>
                <a:spcPts val="1715"/>
              </a:lnSpc>
            </a:pPr>
          </a:p>
        </p:txBody>
      </p:sp>
      <p:sp>
        <p:nvSpPr>
          <p:cNvPr name="TextBox 4" id="4"/>
          <p:cNvSpPr txBox="true"/>
          <p:nvPr/>
        </p:nvSpPr>
        <p:spPr>
          <a:xfrm rot="0">
            <a:off x="5008238" y="650717"/>
            <a:ext cx="8271525" cy="2194420"/>
          </a:xfrm>
          <a:prstGeom prst="rect">
            <a:avLst/>
          </a:prstGeom>
        </p:spPr>
        <p:txBody>
          <a:bodyPr anchor="t" rtlCol="false" tIns="0" lIns="0" bIns="0" rIns="0">
            <a:spAutoFit/>
          </a:bodyPr>
          <a:lstStyle/>
          <a:p>
            <a:pPr algn="ctr" marL="0" indent="0" lvl="0">
              <a:lnSpc>
                <a:spcPts val="16817"/>
              </a:lnSpc>
              <a:spcBef>
                <a:spcPct val="0"/>
              </a:spcBef>
            </a:pPr>
            <a:r>
              <a:rPr lang="en-US" b="true" sz="15288">
                <a:solidFill>
                  <a:srgbClr val="CECECE"/>
                </a:solidFill>
                <a:latin typeface="Big Shoulders Display Bold"/>
                <a:ea typeface="Big Shoulders Display Bold"/>
                <a:cs typeface="Big Shoulders Display Bold"/>
                <a:sym typeface="Big Shoulders Display Bold"/>
              </a:rPr>
              <a:t>ATTENDANCE</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TextBox 3" id="3"/>
          <p:cNvSpPr txBox="true"/>
          <p:nvPr/>
        </p:nvSpPr>
        <p:spPr>
          <a:xfrm rot="0">
            <a:off x="569183" y="596781"/>
            <a:ext cx="17219613" cy="1922646"/>
          </a:xfrm>
          <a:prstGeom prst="rect">
            <a:avLst/>
          </a:prstGeom>
        </p:spPr>
        <p:txBody>
          <a:bodyPr anchor="t" rtlCol="false" tIns="0" lIns="0" bIns="0" rIns="0">
            <a:spAutoFit/>
          </a:bodyPr>
          <a:lstStyle/>
          <a:p>
            <a:pPr algn="ctr" marL="0" indent="0" lvl="0">
              <a:lnSpc>
                <a:spcPts val="14728"/>
              </a:lnSpc>
              <a:spcBef>
                <a:spcPct val="0"/>
              </a:spcBef>
            </a:pPr>
            <a:r>
              <a:rPr lang="en-US" b="true" sz="13389">
                <a:solidFill>
                  <a:srgbClr val="CECECE"/>
                </a:solidFill>
                <a:latin typeface="Big Shoulders Display Bold"/>
                <a:ea typeface="Big Shoulders Display Bold"/>
                <a:cs typeface="Big Shoulders Display Bold"/>
                <a:sym typeface="Big Shoulders Display Bold"/>
              </a:rPr>
              <a:t>REFERRALS - SESIR INCIDENTS</a:t>
            </a:r>
          </a:p>
        </p:txBody>
      </p:sp>
      <p:sp>
        <p:nvSpPr>
          <p:cNvPr name="TextBox 4" id="4"/>
          <p:cNvSpPr txBox="true"/>
          <p:nvPr/>
        </p:nvSpPr>
        <p:spPr>
          <a:xfrm rot="0">
            <a:off x="1028700" y="3233956"/>
            <a:ext cx="4645152" cy="6956678"/>
          </a:xfrm>
          <a:prstGeom prst="rect">
            <a:avLst/>
          </a:prstGeom>
        </p:spPr>
        <p:txBody>
          <a:bodyPr anchor="t" rtlCol="false" tIns="0" lIns="0" bIns="0" rIns="0">
            <a:spAutoFit/>
          </a:bodyPr>
          <a:lstStyle/>
          <a:p>
            <a:pPr algn="l" marL="832478" indent="-416239" lvl="1">
              <a:lnSpc>
                <a:spcPts val="4967"/>
              </a:lnSpc>
              <a:buFont typeface="Arial"/>
              <a:buChar char="•"/>
            </a:pPr>
            <a:r>
              <a:rPr lang="en-US" sz="4599">
                <a:solidFill>
                  <a:srgbClr val="FFFFFF"/>
                </a:solidFill>
                <a:latin typeface="Arimo"/>
                <a:ea typeface="Arimo"/>
                <a:cs typeface="Arimo"/>
                <a:sym typeface="Arimo"/>
              </a:rPr>
              <a:t>Alcohol</a:t>
            </a:r>
          </a:p>
          <a:p>
            <a:pPr algn="l" marL="832478" indent="-416239" lvl="1">
              <a:lnSpc>
                <a:spcPts val="4967"/>
              </a:lnSpc>
              <a:buFont typeface="Arial"/>
              <a:buChar char="•"/>
            </a:pPr>
            <a:r>
              <a:rPr lang="en-US" sz="4599">
                <a:solidFill>
                  <a:srgbClr val="FFFFFF"/>
                </a:solidFill>
                <a:latin typeface="Arimo"/>
                <a:ea typeface="Arimo"/>
                <a:cs typeface="Arimo"/>
                <a:sym typeface="Arimo"/>
              </a:rPr>
              <a:t>Aggravated Battery</a:t>
            </a:r>
          </a:p>
          <a:p>
            <a:pPr algn="l" marL="832478" indent="-416239" lvl="1">
              <a:lnSpc>
                <a:spcPts val="4967"/>
              </a:lnSpc>
              <a:buFont typeface="Arial"/>
              <a:buChar char="•"/>
            </a:pPr>
            <a:r>
              <a:rPr lang="en-US" sz="4599">
                <a:solidFill>
                  <a:srgbClr val="FFFFFF"/>
                </a:solidFill>
                <a:latin typeface="Arimo"/>
                <a:ea typeface="Arimo"/>
                <a:cs typeface="Arimo"/>
                <a:sym typeface="Arimo"/>
              </a:rPr>
              <a:t>Arson</a:t>
            </a:r>
          </a:p>
          <a:p>
            <a:pPr algn="l" marL="832478" indent="-416239" lvl="1">
              <a:lnSpc>
                <a:spcPts val="4967"/>
              </a:lnSpc>
              <a:buFont typeface="Arial"/>
              <a:buChar char="•"/>
            </a:pPr>
            <a:r>
              <a:rPr lang="en-US" sz="4599">
                <a:solidFill>
                  <a:srgbClr val="FFFFFF"/>
                </a:solidFill>
                <a:latin typeface="Arimo"/>
                <a:ea typeface="Arimo"/>
                <a:cs typeface="Arimo"/>
                <a:sym typeface="Arimo"/>
              </a:rPr>
              <a:t>Bullying</a:t>
            </a:r>
          </a:p>
          <a:p>
            <a:pPr algn="l" marL="832478" indent="-416239" lvl="1">
              <a:lnSpc>
                <a:spcPts val="4967"/>
              </a:lnSpc>
              <a:buFont typeface="Arial"/>
              <a:buChar char="•"/>
            </a:pPr>
            <a:r>
              <a:rPr lang="en-US" sz="4599">
                <a:solidFill>
                  <a:srgbClr val="FFFFFF"/>
                </a:solidFill>
                <a:latin typeface="Arimo"/>
                <a:ea typeface="Arimo"/>
                <a:cs typeface="Arimo"/>
                <a:sym typeface="Arimo"/>
              </a:rPr>
              <a:t>Burglary</a:t>
            </a:r>
          </a:p>
          <a:p>
            <a:pPr algn="l" marL="832478" indent="-416239" lvl="1">
              <a:lnSpc>
                <a:spcPts val="4967"/>
              </a:lnSpc>
              <a:buFont typeface="Arial"/>
              <a:buChar char="•"/>
            </a:pPr>
            <a:r>
              <a:rPr lang="en-US" sz="4599">
                <a:solidFill>
                  <a:srgbClr val="FFFFFF"/>
                </a:solidFill>
                <a:latin typeface="Arimo"/>
                <a:ea typeface="Arimo"/>
                <a:cs typeface="Arimo"/>
                <a:sym typeface="Arimo"/>
              </a:rPr>
              <a:t>Criminal Mischief</a:t>
            </a:r>
          </a:p>
          <a:p>
            <a:pPr algn="l" marL="832478" indent="-416239" lvl="1">
              <a:lnSpc>
                <a:spcPts val="4967"/>
              </a:lnSpc>
              <a:buFont typeface="Arial"/>
              <a:buChar char="•"/>
            </a:pPr>
            <a:r>
              <a:rPr lang="en-US" sz="4599">
                <a:solidFill>
                  <a:srgbClr val="FFFFFF"/>
                </a:solidFill>
                <a:latin typeface="Arimo"/>
                <a:ea typeface="Arimo"/>
                <a:cs typeface="Arimo"/>
                <a:sym typeface="Arimo"/>
              </a:rPr>
              <a:t>Disruption on Campus</a:t>
            </a:r>
          </a:p>
          <a:p>
            <a:pPr algn="l" marL="832478" indent="-416239" lvl="1">
              <a:lnSpc>
                <a:spcPts val="4967"/>
              </a:lnSpc>
              <a:buFont typeface="Arial"/>
              <a:buChar char="•"/>
            </a:pPr>
            <a:r>
              <a:rPr lang="en-US" sz="4599">
                <a:solidFill>
                  <a:srgbClr val="FFFFFF"/>
                </a:solidFill>
                <a:latin typeface="Arimo"/>
                <a:ea typeface="Arimo"/>
                <a:cs typeface="Arimo"/>
                <a:sym typeface="Arimo"/>
              </a:rPr>
              <a:t>Drug Sale</a:t>
            </a:r>
          </a:p>
        </p:txBody>
      </p:sp>
      <p:sp>
        <p:nvSpPr>
          <p:cNvPr name="TextBox 5" id="5"/>
          <p:cNvSpPr txBox="true"/>
          <p:nvPr/>
        </p:nvSpPr>
        <p:spPr>
          <a:xfrm rot="0">
            <a:off x="5904141" y="3233956"/>
            <a:ext cx="4810304" cy="6956679"/>
          </a:xfrm>
          <a:prstGeom prst="rect">
            <a:avLst/>
          </a:prstGeom>
        </p:spPr>
        <p:txBody>
          <a:bodyPr anchor="t" rtlCol="false" tIns="0" lIns="0" bIns="0" rIns="0">
            <a:spAutoFit/>
          </a:bodyPr>
          <a:lstStyle/>
          <a:p>
            <a:pPr algn="l" marL="993136" indent="-496568" lvl="1">
              <a:lnSpc>
                <a:spcPts val="4967"/>
              </a:lnSpc>
              <a:buFont typeface="Arial"/>
              <a:buChar char="•"/>
            </a:pPr>
            <a:r>
              <a:rPr lang="en-US" sz="4599">
                <a:solidFill>
                  <a:srgbClr val="FFFFFF"/>
                </a:solidFill>
                <a:latin typeface="Arimo"/>
                <a:ea typeface="Arimo"/>
                <a:cs typeface="Arimo"/>
                <a:sym typeface="Arimo"/>
              </a:rPr>
              <a:t>Drug Use</a:t>
            </a:r>
          </a:p>
          <a:p>
            <a:pPr algn="l" marL="832482" indent="-416241" lvl="1">
              <a:lnSpc>
                <a:spcPts val="4967"/>
              </a:lnSpc>
              <a:buFont typeface="Arial"/>
              <a:buChar char="•"/>
            </a:pPr>
            <a:r>
              <a:rPr lang="en-US" sz="4599">
                <a:solidFill>
                  <a:srgbClr val="FFFFFF"/>
                </a:solidFill>
                <a:latin typeface="Arimo"/>
                <a:ea typeface="Arimo"/>
                <a:cs typeface="Arimo"/>
                <a:sym typeface="Arimo"/>
              </a:rPr>
              <a:t>Fighting</a:t>
            </a:r>
          </a:p>
          <a:p>
            <a:pPr algn="l" marL="832482" indent="-416241" lvl="1">
              <a:lnSpc>
                <a:spcPts val="4967"/>
              </a:lnSpc>
              <a:buFont typeface="Arial"/>
              <a:buChar char="•"/>
            </a:pPr>
            <a:r>
              <a:rPr lang="en-US" sz="4599">
                <a:solidFill>
                  <a:srgbClr val="FFFFFF"/>
                </a:solidFill>
                <a:latin typeface="Arimo"/>
                <a:ea typeface="Arimo"/>
                <a:cs typeface="Arimo"/>
                <a:sym typeface="Arimo"/>
              </a:rPr>
              <a:t>Grand Theft</a:t>
            </a:r>
          </a:p>
          <a:p>
            <a:pPr algn="l" marL="832482" indent="-416241" lvl="1">
              <a:lnSpc>
                <a:spcPts val="4967"/>
              </a:lnSpc>
              <a:buFont typeface="Arial"/>
              <a:buChar char="•"/>
            </a:pPr>
            <a:r>
              <a:rPr lang="en-US" sz="4599">
                <a:solidFill>
                  <a:srgbClr val="FFFFFF"/>
                </a:solidFill>
                <a:latin typeface="Arimo"/>
                <a:ea typeface="Arimo"/>
                <a:cs typeface="Arimo"/>
                <a:sym typeface="Arimo"/>
              </a:rPr>
              <a:t>Harassment</a:t>
            </a:r>
          </a:p>
          <a:p>
            <a:pPr algn="l" marL="832482" indent="-416241" lvl="1">
              <a:lnSpc>
                <a:spcPts val="4967"/>
              </a:lnSpc>
              <a:buFont typeface="Arial"/>
              <a:buChar char="•"/>
            </a:pPr>
            <a:r>
              <a:rPr lang="en-US" sz="4599">
                <a:solidFill>
                  <a:srgbClr val="FFFFFF"/>
                </a:solidFill>
                <a:latin typeface="Arimo"/>
                <a:ea typeface="Arimo"/>
                <a:cs typeface="Arimo"/>
                <a:sym typeface="Arimo"/>
              </a:rPr>
              <a:t>Hazing</a:t>
            </a:r>
          </a:p>
          <a:p>
            <a:pPr algn="l" marL="832482" indent="-416241" lvl="1">
              <a:lnSpc>
                <a:spcPts val="4967"/>
              </a:lnSpc>
              <a:buFont typeface="Arial"/>
              <a:buChar char="•"/>
            </a:pPr>
            <a:r>
              <a:rPr lang="en-US" sz="4599">
                <a:solidFill>
                  <a:srgbClr val="FFFFFF"/>
                </a:solidFill>
                <a:latin typeface="Arimo"/>
                <a:ea typeface="Arimo"/>
                <a:cs typeface="Arimo"/>
                <a:sym typeface="Arimo"/>
              </a:rPr>
              <a:t>Homicide</a:t>
            </a:r>
          </a:p>
          <a:p>
            <a:pPr algn="l" marL="832482" indent="-416241" lvl="1">
              <a:lnSpc>
                <a:spcPts val="4967"/>
              </a:lnSpc>
              <a:buFont typeface="Arial"/>
              <a:buChar char="•"/>
            </a:pPr>
            <a:r>
              <a:rPr lang="en-US" sz="4599">
                <a:solidFill>
                  <a:srgbClr val="FFFFFF"/>
                </a:solidFill>
                <a:latin typeface="Arimo"/>
                <a:ea typeface="Arimo"/>
                <a:cs typeface="Arimo"/>
                <a:sym typeface="Arimo"/>
              </a:rPr>
              <a:t>Kidnapping</a:t>
            </a:r>
          </a:p>
          <a:p>
            <a:pPr algn="l" marL="832482" indent="-416241" lvl="1">
              <a:lnSpc>
                <a:spcPts val="4967"/>
              </a:lnSpc>
              <a:buFont typeface="Arial"/>
              <a:buChar char="•"/>
            </a:pPr>
            <a:r>
              <a:rPr lang="en-US" sz="4599">
                <a:solidFill>
                  <a:srgbClr val="FFFFFF"/>
                </a:solidFill>
                <a:latin typeface="Arimo"/>
                <a:ea typeface="Arimo"/>
                <a:cs typeface="Arimo"/>
                <a:sym typeface="Arimo"/>
              </a:rPr>
              <a:t>Robbery</a:t>
            </a:r>
          </a:p>
          <a:p>
            <a:pPr algn="l" marL="832482" indent="-416241" lvl="1">
              <a:lnSpc>
                <a:spcPts val="4967"/>
              </a:lnSpc>
              <a:buFont typeface="Arial"/>
              <a:buChar char="•"/>
            </a:pPr>
            <a:r>
              <a:rPr lang="en-US" sz="4599">
                <a:solidFill>
                  <a:srgbClr val="FFFFFF"/>
                </a:solidFill>
                <a:latin typeface="Arimo"/>
                <a:ea typeface="Arimo"/>
                <a:cs typeface="Arimo"/>
                <a:sym typeface="Arimo"/>
              </a:rPr>
              <a:t>Sexual Assault/Battery</a:t>
            </a:r>
          </a:p>
          <a:p>
            <a:pPr algn="l">
              <a:lnSpc>
                <a:spcPts val="4967"/>
              </a:lnSpc>
            </a:pPr>
          </a:p>
        </p:txBody>
      </p:sp>
      <p:sp>
        <p:nvSpPr>
          <p:cNvPr name="TextBox 6" id="6"/>
          <p:cNvSpPr txBox="true"/>
          <p:nvPr/>
        </p:nvSpPr>
        <p:spPr>
          <a:xfrm rot="0">
            <a:off x="11341869" y="3233956"/>
            <a:ext cx="5704016" cy="7062978"/>
          </a:xfrm>
          <a:prstGeom prst="rect">
            <a:avLst/>
          </a:prstGeom>
        </p:spPr>
        <p:txBody>
          <a:bodyPr anchor="t" rtlCol="false" tIns="0" lIns="0" bIns="0" rIns="0">
            <a:spAutoFit/>
          </a:bodyPr>
          <a:lstStyle/>
          <a:p>
            <a:pPr algn="l" marL="1014726" indent="-507363" lvl="1">
              <a:lnSpc>
                <a:spcPts val="5075"/>
              </a:lnSpc>
              <a:buFont typeface="Arial"/>
              <a:buChar char="•"/>
            </a:pPr>
            <a:r>
              <a:rPr lang="en-US" sz="4699">
                <a:solidFill>
                  <a:srgbClr val="FFFFFF"/>
                </a:solidFill>
                <a:latin typeface="Arimo"/>
                <a:ea typeface="Arimo"/>
                <a:cs typeface="Arimo"/>
                <a:sym typeface="Arimo"/>
              </a:rPr>
              <a:t>Sexual Harassment/ Offenses</a:t>
            </a:r>
          </a:p>
          <a:p>
            <a:pPr algn="l" marL="850579" indent="-425289" lvl="1">
              <a:lnSpc>
                <a:spcPts val="5075"/>
              </a:lnSpc>
              <a:buFont typeface="Arial"/>
              <a:buChar char="•"/>
            </a:pPr>
            <a:r>
              <a:rPr lang="en-US" sz="4699">
                <a:solidFill>
                  <a:srgbClr val="FFFFFF"/>
                </a:solidFill>
                <a:latin typeface="Arimo"/>
                <a:ea typeface="Arimo"/>
                <a:cs typeface="Arimo"/>
                <a:sym typeface="Arimo"/>
              </a:rPr>
              <a:t>Simple Battery</a:t>
            </a:r>
          </a:p>
          <a:p>
            <a:pPr algn="l" marL="850579" indent="-425289" lvl="1">
              <a:lnSpc>
                <a:spcPts val="5075"/>
              </a:lnSpc>
              <a:buFont typeface="Arial"/>
              <a:buChar char="•"/>
            </a:pPr>
            <a:r>
              <a:rPr lang="en-US" sz="4699">
                <a:solidFill>
                  <a:srgbClr val="FFFFFF"/>
                </a:solidFill>
                <a:latin typeface="Arimo"/>
                <a:ea typeface="Arimo"/>
                <a:cs typeface="Arimo"/>
                <a:sym typeface="Arimo"/>
              </a:rPr>
              <a:t>Threat/ Intimidation</a:t>
            </a:r>
          </a:p>
          <a:p>
            <a:pPr algn="l" marL="850579" indent="-425289" lvl="1">
              <a:lnSpc>
                <a:spcPts val="5075"/>
              </a:lnSpc>
              <a:buFont typeface="Arial"/>
              <a:buChar char="•"/>
            </a:pPr>
            <a:r>
              <a:rPr lang="en-US" sz="4699">
                <a:solidFill>
                  <a:srgbClr val="FFFFFF"/>
                </a:solidFill>
                <a:latin typeface="Arimo"/>
                <a:ea typeface="Arimo"/>
                <a:cs typeface="Arimo"/>
                <a:sym typeface="Arimo"/>
              </a:rPr>
              <a:t>Tobacco</a:t>
            </a:r>
          </a:p>
          <a:p>
            <a:pPr algn="l" marL="850579" indent="-425289" lvl="1">
              <a:lnSpc>
                <a:spcPts val="5075"/>
              </a:lnSpc>
              <a:buFont typeface="Arial"/>
              <a:buChar char="•"/>
            </a:pPr>
            <a:r>
              <a:rPr lang="en-US" sz="4699">
                <a:solidFill>
                  <a:srgbClr val="FFFFFF"/>
                </a:solidFill>
                <a:latin typeface="Arimo"/>
                <a:ea typeface="Arimo"/>
                <a:cs typeface="Arimo"/>
                <a:sym typeface="Arimo"/>
              </a:rPr>
              <a:t>Trespassing</a:t>
            </a:r>
          </a:p>
          <a:p>
            <a:pPr algn="l" marL="850579" indent="-425289" lvl="1">
              <a:lnSpc>
                <a:spcPts val="5075"/>
              </a:lnSpc>
              <a:buFont typeface="Arial"/>
              <a:buChar char="•"/>
            </a:pPr>
            <a:r>
              <a:rPr lang="en-US" sz="4699">
                <a:solidFill>
                  <a:srgbClr val="FFFFFF"/>
                </a:solidFill>
                <a:latin typeface="Arimo"/>
                <a:ea typeface="Arimo"/>
                <a:cs typeface="Arimo"/>
                <a:sym typeface="Arimo"/>
              </a:rPr>
              <a:t>Weapons Possession</a:t>
            </a:r>
          </a:p>
          <a:p>
            <a:pPr algn="l" marL="850579" indent="-425289" lvl="1">
              <a:lnSpc>
                <a:spcPts val="5075"/>
              </a:lnSpc>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TextBox 3" id="3"/>
          <p:cNvSpPr txBox="true"/>
          <p:nvPr/>
        </p:nvSpPr>
        <p:spPr>
          <a:xfrm rot="0">
            <a:off x="569183" y="596781"/>
            <a:ext cx="17219613" cy="1922646"/>
          </a:xfrm>
          <a:prstGeom prst="rect">
            <a:avLst/>
          </a:prstGeom>
        </p:spPr>
        <p:txBody>
          <a:bodyPr anchor="t" rtlCol="false" tIns="0" lIns="0" bIns="0" rIns="0">
            <a:spAutoFit/>
          </a:bodyPr>
          <a:lstStyle/>
          <a:p>
            <a:pPr algn="ctr" marL="0" indent="0" lvl="0">
              <a:lnSpc>
                <a:spcPts val="14728"/>
              </a:lnSpc>
              <a:spcBef>
                <a:spcPct val="0"/>
              </a:spcBef>
            </a:pPr>
            <a:r>
              <a:rPr lang="en-US" b="true" sz="13389">
                <a:solidFill>
                  <a:srgbClr val="CECECE"/>
                </a:solidFill>
                <a:latin typeface="Big Shoulders Display Bold"/>
                <a:ea typeface="Big Shoulders Display Bold"/>
                <a:cs typeface="Big Shoulders Display Bold"/>
                <a:sym typeface="Big Shoulders Display Bold"/>
              </a:rPr>
              <a:t>REFERRALS - SESIR INCIDENTS</a:t>
            </a:r>
          </a:p>
        </p:txBody>
      </p:sp>
      <p:sp>
        <p:nvSpPr>
          <p:cNvPr name="TextBox 4" id="4"/>
          <p:cNvSpPr txBox="true"/>
          <p:nvPr/>
        </p:nvSpPr>
        <p:spPr>
          <a:xfrm rot="0">
            <a:off x="796675" y="3282343"/>
            <a:ext cx="5407519" cy="6328028"/>
          </a:xfrm>
          <a:prstGeom prst="rect">
            <a:avLst/>
          </a:prstGeom>
        </p:spPr>
        <p:txBody>
          <a:bodyPr anchor="t" rtlCol="false" tIns="0" lIns="0" bIns="0" rIns="0">
            <a:spAutoFit/>
          </a:bodyPr>
          <a:lstStyle/>
          <a:p>
            <a:pPr algn="l" marL="832478" indent="-416239" lvl="1">
              <a:lnSpc>
                <a:spcPts val="4967"/>
              </a:lnSpc>
              <a:buFont typeface="Arial"/>
              <a:buChar char="•"/>
            </a:pPr>
            <a:r>
              <a:rPr lang="en-US" sz="4599">
                <a:solidFill>
                  <a:srgbClr val="FFFFFF"/>
                </a:solidFill>
                <a:latin typeface="Arimo"/>
                <a:ea typeface="Arimo"/>
                <a:cs typeface="Arimo"/>
                <a:sym typeface="Arimo"/>
              </a:rPr>
              <a:t>Alcohol</a:t>
            </a:r>
          </a:p>
          <a:p>
            <a:pPr algn="l" marL="832478" indent="-416239" lvl="1">
              <a:lnSpc>
                <a:spcPts val="4967"/>
              </a:lnSpc>
              <a:buFont typeface="Arial"/>
              <a:buChar char="•"/>
            </a:pPr>
            <a:r>
              <a:rPr lang="en-US" sz="4599">
                <a:solidFill>
                  <a:srgbClr val="FFFFFF"/>
                </a:solidFill>
                <a:latin typeface="Arimo"/>
                <a:ea typeface="Arimo"/>
                <a:cs typeface="Arimo"/>
                <a:sym typeface="Arimo"/>
              </a:rPr>
              <a:t>Aggravated Battery</a:t>
            </a:r>
          </a:p>
          <a:p>
            <a:pPr algn="l" marL="832478" indent="-416239" lvl="1">
              <a:lnSpc>
                <a:spcPts val="4967"/>
              </a:lnSpc>
              <a:buFont typeface="Arial"/>
              <a:buChar char="•"/>
            </a:pPr>
            <a:r>
              <a:rPr lang="en-US" sz="4599">
                <a:solidFill>
                  <a:srgbClr val="FFFFFF"/>
                </a:solidFill>
                <a:latin typeface="Arimo"/>
                <a:ea typeface="Arimo"/>
                <a:cs typeface="Arimo"/>
                <a:sym typeface="Arimo"/>
              </a:rPr>
              <a:t>Arson</a:t>
            </a:r>
          </a:p>
          <a:p>
            <a:pPr algn="l" marL="832478" indent="-416239" lvl="1">
              <a:lnSpc>
                <a:spcPts val="4967"/>
              </a:lnSpc>
              <a:buFont typeface="Arial"/>
              <a:buChar char="•"/>
            </a:pPr>
            <a:r>
              <a:rPr lang="en-US" b="true" sz="4599">
                <a:solidFill>
                  <a:srgbClr val="F1D409"/>
                </a:solidFill>
                <a:latin typeface="Arimo Bold"/>
                <a:ea typeface="Arimo Bold"/>
                <a:cs typeface="Arimo Bold"/>
                <a:sym typeface="Arimo Bold"/>
              </a:rPr>
              <a:t>Bullying</a:t>
            </a:r>
          </a:p>
          <a:p>
            <a:pPr algn="l" marL="832478" indent="-416239" lvl="1">
              <a:lnSpc>
                <a:spcPts val="4967"/>
              </a:lnSpc>
              <a:buFont typeface="Arial"/>
              <a:buChar char="•"/>
            </a:pPr>
            <a:r>
              <a:rPr lang="en-US" sz="4599">
                <a:solidFill>
                  <a:srgbClr val="FFFFFF"/>
                </a:solidFill>
                <a:latin typeface="Arimo"/>
                <a:ea typeface="Arimo"/>
                <a:cs typeface="Arimo"/>
                <a:sym typeface="Arimo"/>
              </a:rPr>
              <a:t>Burglary</a:t>
            </a:r>
          </a:p>
          <a:p>
            <a:pPr algn="l" marL="832478" indent="-416239" lvl="1">
              <a:lnSpc>
                <a:spcPts val="4967"/>
              </a:lnSpc>
              <a:buFont typeface="Arial"/>
              <a:buChar char="•"/>
            </a:pPr>
            <a:r>
              <a:rPr lang="en-US" sz="4599">
                <a:solidFill>
                  <a:srgbClr val="FFFFFF"/>
                </a:solidFill>
                <a:latin typeface="Arimo"/>
                <a:ea typeface="Arimo"/>
                <a:cs typeface="Arimo"/>
                <a:sym typeface="Arimo"/>
              </a:rPr>
              <a:t>Criminal Mischief</a:t>
            </a:r>
          </a:p>
          <a:p>
            <a:pPr algn="l" marL="832478" indent="-416239" lvl="1">
              <a:lnSpc>
                <a:spcPts val="4967"/>
              </a:lnSpc>
              <a:buFont typeface="Arial"/>
              <a:buChar char="•"/>
            </a:pPr>
            <a:r>
              <a:rPr lang="en-US" sz="4599">
                <a:solidFill>
                  <a:srgbClr val="FFFFFF"/>
                </a:solidFill>
                <a:latin typeface="Arimo"/>
                <a:ea typeface="Arimo"/>
                <a:cs typeface="Arimo"/>
                <a:sym typeface="Arimo"/>
              </a:rPr>
              <a:t>Disruption on Campus</a:t>
            </a:r>
          </a:p>
          <a:p>
            <a:pPr algn="l" marL="832478" indent="-416239" lvl="1">
              <a:lnSpc>
                <a:spcPts val="4967"/>
              </a:lnSpc>
              <a:buFont typeface="Arial"/>
              <a:buChar char="•"/>
            </a:pPr>
            <a:r>
              <a:rPr lang="en-US" sz="4599">
                <a:solidFill>
                  <a:srgbClr val="FFFFFF"/>
                </a:solidFill>
                <a:latin typeface="Arimo"/>
                <a:ea typeface="Arimo"/>
                <a:cs typeface="Arimo"/>
                <a:sym typeface="Arimo"/>
              </a:rPr>
              <a:t>Drug Distribution</a:t>
            </a:r>
          </a:p>
        </p:txBody>
      </p:sp>
      <p:sp>
        <p:nvSpPr>
          <p:cNvPr name="TextBox 5" id="5"/>
          <p:cNvSpPr txBox="true"/>
          <p:nvPr/>
        </p:nvSpPr>
        <p:spPr>
          <a:xfrm rot="0">
            <a:off x="5904141" y="3233956"/>
            <a:ext cx="4810304" cy="6956679"/>
          </a:xfrm>
          <a:prstGeom prst="rect">
            <a:avLst/>
          </a:prstGeom>
        </p:spPr>
        <p:txBody>
          <a:bodyPr anchor="t" rtlCol="false" tIns="0" lIns="0" bIns="0" rIns="0">
            <a:spAutoFit/>
          </a:bodyPr>
          <a:lstStyle/>
          <a:p>
            <a:pPr algn="l" marL="993136" indent="-496568" lvl="1">
              <a:lnSpc>
                <a:spcPts val="4967"/>
              </a:lnSpc>
              <a:buFont typeface="Arial"/>
              <a:buChar char="•"/>
            </a:pPr>
            <a:r>
              <a:rPr lang="en-US" b="true" sz="4599">
                <a:solidFill>
                  <a:srgbClr val="5CE1E6"/>
                </a:solidFill>
                <a:latin typeface="Arimo Bold"/>
                <a:ea typeface="Arimo Bold"/>
                <a:cs typeface="Arimo Bold"/>
                <a:sym typeface="Arimo Bold"/>
              </a:rPr>
              <a:t>Drug Use</a:t>
            </a:r>
          </a:p>
          <a:p>
            <a:pPr algn="l" marL="832482" indent="-416241" lvl="1">
              <a:lnSpc>
                <a:spcPts val="4967"/>
              </a:lnSpc>
              <a:buFont typeface="Arial"/>
              <a:buChar char="•"/>
            </a:pPr>
            <a:r>
              <a:rPr lang="en-US" sz="4599">
                <a:solidFill>
                  <a:srgbClr val="FFFFFF"/>
                </a:solidFill>
                <a:latin typeface="Arimo"/>
                <a:ea typeface="Arimo"/>
                <a:cs typeface="Arimo"/>
                <a:sym typeface="Arimo"/>
              </a:rPr>
              <a:t>Fighting</a:t>
            </a:r>
          </a:p>
          <a:p>
            <a:pPr algn="l" marL="832482" indent="-416241" lvl="1">
              <a:lnSpc>
                <a:spcPts val="4967"/>
              </a:lnSpc>
              <a:buFont typeface="Arial"/>
              <a:buChar char="•"/>
            </a:pPr>
            <a:r>
              <a:rPr lang="en-US" sz="4599">
                <a:solidFill>
                  <a:srgbClr val="FFFFFF"/>
                </a:solidFill>
                <a:latin typeface="Arimo"/>
                <a:ea typeface="Arimo"/>
                <a:cs typeface="Arimo"/>
                <a:sym typeface="Arimo"/>
              </a:rPr>
              <a:t>Grand Theft</a:t>
            </a:r>
          </a:p>
          <a:p>
            <a:pPr algn="l" marL="832482" indent="-416241" lvl="1">
              <a:lnSpc>
                <a:spcPts val="4967"/>
              </a:lnSpc>
              <a:buFont typeface="Arial"/>
              <a:buChar char="•"/>
            </a:pPr>
            <a:r>
              <a:rPr lang="en-US" sz="4599">
                <a:solidFill>
                  <a:srgbClr val="FFFFFF"/>
                </a:solidFill>
                <a:latin typeface="Arimo"/>
                <a:ea typeface="Arimo"/>
                <a:cs typeface="Arimo"/>
                <a:sym typeface="Arimo"/>
              </a:rPr>
              <a:t>Harassment</a:t>
            </a:r>
          </a:p>
          <a:p>
            <a:pPr algn="l" marL="832482" indent="-416241" lvl="1">
              <a:lnSpc>
                <a:spcPts val="4967"/>
              </a:lnSpc>
              <a:buFont typeface="Arial"/>
              <a:buChar char="•"/>
            </a:pPr>
            <a:r>
              <a:rPr lang="en-US" sz="4599">
                <a:solidFill>
                  <a:srgbClr val="FFFFFF"/>
                </a:solidFill>
                <a:latin typeface="Arimo"/>
                <a:ea typeface="Arimo"/>
                <a:cs typeface="Arimo"/>
                <a:sym typeface="Arimo"/>
              </a:rPr>
              <a:t>Hazing</a:t>
            </a:r>
          </a:p>
          <a:p>
            <a:pPr algn="l" marL="832482" indent="-416241" lvl="1">
              <a:lnSpc>
                <a:spcPts val="4967"/>
              </a:lnSpc>
              <a:buFont typeface="Arial"/>
              <a:buChar char="•"/>
            </a:pPr>
            <a:r>
              <a:rPr lang="en-US" sz="4599">
                <a:solidFill>
                  <a:srgbClr val="FFFFFF"/>
                </a:solidFill>
                <a:latin typeface="Arimo"/>
                <a:ea typeface="Arimo"/>
                <a:cs typeface="Arimo"/>
                <a:sym typeface="Arimo"/>
              </a:rPr>
              <a:t>Homicide</a:t>
            </a:r>
          </a:p>
          <a:p>
            <a:pPr algn="l" marL="832482" indent="-416241" lvl="1">
              <a:lnSpc>
                <a:spcPts val="4967"/>
              </a:lnSpc>
              <a:buFont typeface="Arial"/>
              <a:buChar char="•"/>
            </a:pPr>
            <a:r>
              <a:rPr lang="en-US" sz="4599">
                <a:solidFill>
                  <a:srgbClr val="FFFFFF"/>
                </a:solidFill>
                <a:latin typeface="Arimo"/>
                <a:ea typeface="Arimo"/>
                <a:cs typeface="Arimo"/>
                <a:sym typeface="Arimo"/>
              </a:rPr>
              <a:t>Kidnapping</a:t>
            </a:r>
          </a:p>
          <a:p>
            <a:pPr algn="l" marL="832482" indent="-416241" lvl="1">
              <a:lnSpc>
                <a:spcPts val="4967"/>
              </a:lnSpc>
              <a:buFont typeface="Arial"/>
              <a:buChar char="•"/>
            </a:pPr>
            <a:r>
              <a:rPr lang="en-US" sz="4599">
                <a:solidFill>
                  <a:srgbClr val="FFFFFF"/>
                </a:solidFill>
                <a:latin typeface="Arimo"/>
                <a:ea typeface="Arimo"/>
                <a:cs typeface="Arimo"/>
                <a:sym typeface="Arimo"/>
              </a:rPr>
              <a:t>Robbery</a:t>
            </a:r>
          </a:p>
          <a:p>
            <a:pPr algn="l" marL="832482" indent="-416241" lvl="1">
              <a:lnSpc>
                <a:spcPts val="4967"/>
              </a:lnSpc>
              <a:buFont typeface="Arial"/>
              <a:buChar char="•"/>
            </a:pPr>
            <a:r>
              <a:rPr lang="en-US" sz="4599">
                <a:solidFill>
                  <a:srgbClr val="FFFFFF"/>
                </a:solidFill>
                <a:latin typeface="Arimo"/>
                <a:ea typeface="Arimo"/>
                <a:cs typeface="Arimo"/>
                <a:sym typeface="Arimo"/>
              </a:rPr>
              <a:t>Sexual Assault/Battery</a:t>
            </a:r>
          </a:p>
          <a:p>
            <a:pPr algn="l">
              <a:lnSpc>
                <a:spcPts val="4967"/>
              </a:lnSpc>
            </a:pPr>
          </a:p>
        </p:txBody>
      </p:sp>
      <p:sp>
        <p:nvSpPr>
          <p:cNvPr name="TextBox 6" id="6"/>
          <p:cNvSpPr txBox="true"/>
          <p:nvPr/>
        </p:nvSpPr>
        <p:spPr>
          <a:xfrm rot="0">
            <a:off x="11341869" y="3233956"/>
            <a:ext cx="6168065" cy="6424803"/>
          </a:xfrm>
          <a:prstGeom prst="rect">
            <a:avLst/>
          </a:prstGeom>
        </p:spPr>
        <p:txBody>
          <a:bodyPr anchor="t" rtlCol="false" tIns="0" lIns="0" bIns="0" rIns="0">
            <a:spAutoFit/>
          </a:bodyPr>
          <a:lstStyle/>
          <a:p>
            <a:pPr algn="l" marL="1014726" indent="-507363" lvl="1">
              <a:lnSpc>
                <a:spcPts val="5075"/>
              </a:lnSpc>
              <a:buFont typeface="Arial"/>
              <a:buChar char="•"/>
            </a:pPr>
            <a:r>
              <a:rPr lang="en-US" sz="4699">
                <a:solidFill>
                  <a:srgbClr val="FFFFFF"/>
                </a:solidFill>
                <a:latin typeface="Arimo"/>
                <a:ea typeface="Arimo"/>
                <a:cs typeface="Arimo"/>
                <a:sym typeface="Arimo"/>
              </a:rPr>
              <a:t>Sexual Harassment/ Offenses</a:t>
            </a:r>
          </a:p>
          <a:p>
            <a:pPr algn="l" marL="850579" indent="-425289" lvl="1">
              <a:lnSpc>
                <a:spcPts val="5075"/>
              </a:lnSpc>
              <a:buFont typeface="Arial"/>
              <a:buChar char="•"/>
            </a:pPr>
            <a:r>
              <a:rPr lang="en-US" sz="4699">
                <a:solidFill>
                  <a:srgbClr val="FFFFFF"/>
                </a:solidFill>
                <a:latin typeface="Arimo"/>
                <a:ea typeface="Arimo"/>
                <a:cs typeface="Arimo"/>
                <a:sym typeface="Arimo"/>
              </a:rPr>
              <a:t>Simple Battery</a:t>
            </a:r>
          </a:p>
          <a:p>
            <a:pPr algn="l" marL="850579" indent="-425289" lvl="1">
              <a:lnSpc>
                <a:spcPts val="5075"/>
              </a:lnSpc>
              <a:buFont typeface="Arial"/>
              <a:buChar char="•"/>
            </a:pPr>
            <a:r>
              <a:rPr lang="en-US" sz="4699">
                <a:solidFill>
                  <a:srgbClr val="FFFFFF"/>
                </a:solidFill>
                <a:latin typeface="Arimo"/>
                <a:ea typeface="Arimo"/>
                <a:cs typeface="Arimo"/>
                <a:sym typeface="Arimo"/>
              </a:rPr>
              <a:t>Threat/ Intimidation</a:t>
            </a:r>
          </a:p>
          <a:p>
            <a:pPr algn="l" marL="850579" indent="-425289" lvl="1">
              <a:lnSpc>
                <a:spcPts val="5075"/>
              </a:lnSpc>
              <a:buFont typeface="Arial"/>
              <a:buChar char="•"/>
            </a:pPr>
            <a:r>
              <a:rPr lang="en-US" b="true" sz="4699">
                <a:solidFill>
                  <a:srgbClr val="5CE1E6"/>
                </a:solidFill>
                <a:latin typeface="Arimo Bold"/>
                <a:ea typeface="Arimo Bold"/>
                <a:cs typeface="Arimo Bold"/>
                <a:sym typeface="Arimo Bold"/>
              </a:rPr>
              <a:t>Tobacco (Vaping)</a:t>
            </a:r>
          </a:p>
          <a:p>
            <a:pPr algn="l" marL="850579" indent="-425289" lvl="1">
              <a:lnSpc>
                <a:spcPts val="5075"/>
              </a:lnSpc>
              <a:buFont typeface="Arial"/>
              <a:buChar char="•"/>
            </a:pPr>
            <a:r>
              <a:rPr lang="en-US" sz="4699">
                <a:solidFill>
                  <a:srgbClr val="FFFFFF"/>
                </a:solidFill>
                <a:latin typeface="Arimo"/>
                <a:ea typeface="Arimo"/>
                <a:cs typeface="Arimo"/>
                <a:sym typeface="Arimo"/>
              </a:rPr>
              <a:t>Trespassing</a:t>
            </a:r>
          </a:p>
          <a:p>
            <a:pPr algn="l" marL="850579" indent="-425289" lvl="1">
              <a:lnSpc>
                <a:spcPts val="5075"/>
              </a:lnSpc>
              <a:buFont typeface="Arial"/>
              <a:buChar char="•"/>
            </a:pPr>
            <a:r>
              <a:rPr lang="en-US" sz="4699">
                <a:solidFill>
                  <a:srgbClr val="FFFFFF"/>
                </a:solidFill>
                <a:latin typeface="Arimo"/>
                <a:ea typeface="Arimo"/>
                <a:cs typeface="Arimo"/>
                <a:sym typeface="Arimo"/>
              </a:rPr>
              <a:t>Weapons Possession</a:t>
            </a:r>
          </a:p>
          <a:p>
            <a:pPr algn="l" marL="850579" indent="-425289" lvl="1">
              <a:lnSpc>
                <a:spcPts val="5075"/>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Freeform 3" id="3"/>
          <p:cNvSpPr/>
          <p:nvPr/>
        </p:nvSpPr>
        <p:spPr>
          <a:xfrm flipH="false" flipV="false" rot="0">
            <a:off x="9178990" y="3513594"/>
            <a:ext cx="7540148" cy="3939727"/>
          </a:xfrm>
          <a:custGeom>
            <a:avLst/>
            <a:gdLst/>
            <a:ahLst/>
            <a:cxnLst/>
            <a:rect r="r" b="b" t="t" l="l"/>
            <a:pathLst>
              <a:path h="3939727" w="7540148">
                <a:moveTo>
                  <a:pt x="0" y="0"/>
                </a:moveTo>
                <a:lnTo>
                  <a:pt x="7540148" y="0"/>
                </a:lnTo>
                <a:lnTo>
                  <a:pt x="7540148" y="3939727"/>
                </a:lnTo>
                <a:lnTo>
                  <a:pt x="0" y="3939727"/>
                </a:lnTo>
                <a:lnTo>
                  <a:pt x="0" y="0"/>
                </a:lnTo>
                <a:close/>
              </a:path>
            </a:pathLst>
          </a:custGeom>
          <a:blipFill>
            <a:blip r:embed="rId3"/>
            <a:stretch>
              <a:fillRect l="0" t="0" r="0" b="0"/>
            </a:stretch>
          </a:blipFill>
        </p:spPr>
      </p:sp>
      <p:sp>
        <p:nvSpPr>
          <p:cNvPr name="Freeform 4" id="4"/>
          <p:cNvSpPr/>
          <p:nvPr/>
        </p:nvSpPr>
        <p:spPr>
          <a:xfrm flipH="false" flipV="false" rot="0">
            <a:off x="2818605" y="3513594"/>
            <a:ext cx="2813286" cy="3939727"/>
          </a:xfrm>
          <a:custGeom>
            <a:avLst/>
            <a:gdLst/>
            <a:ahLst/>
            <a:cxnLst/>
            <a:rect r="r" b="b" t="t" l="l"/>
            <a:pathLst>
              <a:path h="3939727" w="2813286">
                <a:moveTo>
                  <a:pt x="0" y="0"/>
                </a:moveTo>
                <a:lnTo>
                  <a:pt x="2813286" y="0"/>
                </a:lnTo>
                <a:lnTo>
                  <a:pt x="2813286" y="3939727"/>
                </a:lnTo>
                <a:lnTo>
                  <a:pt x="0" y="3939727"/>
                </a:lnTo>
                <a:lnTo>
                  <a:pt x="0" y="0"/>
                </a:lnTo>
                <a:close/>
              </a:path>
            </a:pathLst>
          </a:custGeom>
          <a:blipFill>
            <a:blip r:embed="rId4"/>
            <a:stretch>
              <a:fillRect l="0" t="0" r="0" b="0"/>
            </a:stretch>
          </a:blipFill>
        </p:spPr>
      </p:sp>
      <p:grpSp>
        <p:nvGrpSpPr>
          <p:cNvPr name="Group 5" id="5"/>
          <p:cNvGrpSpPr/>
          <p:nvPr/>
        </p:nvGrpSpPr>
        <p:grpSpPr>
          <a:xfrm rot="0">
            <a:off x="6243574" y="4321591"/>
            <a:ext cx="2323733" cy="2323733"/>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66C4"/>
            </a:solidFill>
          </p:spPr>
        </p:sp>
        <p:sp>
          <p:nvSpPr>
            <p:cNvPr name="TextBox 7" id="7"/>
            <p:cNvSpPr txBox="true"/>
            <p:nvPr/>
          </p:nvSpPr>
          <p:spPr>
            <a:xfrm>
              <a:off x="0" y="165100"/>
              <a:ext cx="711200" cy="444500"/>
            </a:xfrm>
            <a:prstGeom prst="rect">
              <a:avLst/>
            </a:prstGeom>
          </p:spPr>
          <p:txBody>
            <a:bodyPr anchor="ctr" rtlCol="false" tIns="50800" lIns="50800" bIns="50800" rIns="50800"/>
            <a:lstStyle/>
            <a:p>
              <a:pPr algn="ctr">
                <a:lnSpc>
                  <a:spcPts val="2659"/>
                </a:lnSpc>
                <a:spcBef>
                  <a:spcPct val="0"/>
                </a:spcBef>
              </a:pPr>
            </a:p>
          </p:txBody>
        </p:sp>
      </p:grpSp>
      <p:sp>
        <p:nvSpPr>
          <p:cNvPr name="TextBox 8" id="8"/>
          <p:cNvSpPr txBox="true"/>
          <p:nvPr/>
        </p:nvSpPr>
        <p:spPr>
          <a:xfrm rot="0">
            <a:off x="569183" y="596781"/>
            <a:ext cx="17219613" cy="1922646"/>
          </a:xfrm>
          <a:prstGeom prst="rect">
            <a:avLst/>
          </a:prstGeom>
        </p:spPr>
        <p:txBody>
          <a:bodyPr anchor="t" rtlCol="false" tIns="0" lIns="0" bIns="0" rIns="0">
            <a:spAutoFit/>
          </a:bodyPr>
          <a:lstStyle/>
          <a:p>
            <a:pPr algn="ctr" marL="0" indent="0" lvl="0">
              <a:lnSpc>
                <a:spcPts val="14728"/>
              </a:lnSpc>
              <a:spcBef>
                <a:spcPct val="0"/>
              </a:spcBef>
            </a:pPr>
            <a:r>
              <a:rPr lang="en-US" b="true" sz="13389">
                <a:solidFill>
                  <a:srgbClr val="CECECE"/>
                </a:solidFill>
                <a:latin typeface="Big Shoulders Display Bold"/>
                <a:ea typeface="Big Shoulders Display Bold"/>
                <a:cs typeface="Big Shoulders Display Bold"/>
                <a:sym typeface="Big Shoulders Display Bold"/>
              </a:rPr>
              <a:t>BULLYING</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060C15"/>
        </a:solidFill>
      </p:bgPr>
    </p:bg>
    <p:spTree>
      <p:nvGrpSpPr>
        <p:cNvPr id="1" name=""/>
        <p:cNvGrpSpPr/>
        <p:nvPr/>
      </p:nvGrpSpPr>
      <p:grpSpPr>
        <a:xfrm>
          <a:off x="0" y="0"/>
          <a:ext cx="0" cy="0"/>
          <a:chOff x="0" y="0"/>
          <a:chExt cx="0" cy="0"/>
        </a:xfrm>
      </p:grpSpPr>
      <p:sp>
        <p:nvSpPr>
          <p:cNvPr name="Freeform 2" id="2"/>
          <p:cNvSpPr/>
          <p:nvPr/>
        </p:nvSpPr>
        <p:spPr>
          <a:xfrm flipH="false" flipV="false" rot="0">
            <a:off x="2441864" y="0"/>
            <a:ext cx="13404273" cy="10287000"/>
          </a:xfrm>
          <a:custGeom>
            <a:avLst/>
            <a:gdLst/>
            <a:ahLst/>
            <a:cxnLst/>
            <a:rect r="r" b="b" t="t" l="l"/>
            <a:pathLst>
              <a:path h="10287000" w="13404273">
                <a:moveTo>
                  <a:pt x="0" y="0"/>
                </a:moveTo>
                <a:lnTo>
                  <a:pt x="13404272" y="0"/>
                </a:lnTo>
                <a:lnTo>
                  <a:pt x="13404272"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1285548" y="6612096"/>
            <a:ext cx="3073424" cy="2331961"/>
          </a:xfrm>
          <a:custGeom>
            <a:avLst/>
            <a:gdLst/>
            <a:ahLst/>
            <a:cxnLst/>
            <a:rect r="r" b="b" t="t" l="l"/>
            <a:pathLst>
              <a:path h="2331961" w="3073424">
                <a:moveTo>
                  <a:pt x="0" y="0"/>
                </a:moveTo>
                <a:lnTo>
                  <a:pt x="3073424" y="0"/>
                </a:lnTo>
                <a:lnTo>
                  <a:pt x="3073424" y="2331961"/>
                </a:lnTo>
                <a:lnTo>
                  <a:pt x="0" y="23319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TextBox 3" id="3"/>
          <p:cNvSpPr txBox="true"/>
          <p:nvPr/>
        </p:nvSpPr>
        <p:spPr>
          <a:xfrm rot="0">
            <a:off x="3850662" y="3497796"/>
            <a:ext cx="10586676" cy="4712970"/>
          </a:xfrm>
          <a:prstGeom prst="rect">
            <a:avLst/>
          </a:prstGeom>
        </p:spPr>
        <p:txBody>
          <a:bodyPr anchor="t" rtlCol="false" tIns="0" lIns="0" bIns="0" rIns="0">
            <a:spAutoFit/>
          </a:bodyPr>
          <a:lstStyle/>
          <a:p>
            <a:pPr algn="ctr">
              <a:lnSpc>
                <a:spcPts val="7440"/>
              </a:lnSpc>
            </a:pPr>
            <a:r>
              <a:rPr lang="en-US" sz="6000" b="true">
                <a:solidFill>
                  <a:srgbClr val="F1D409"/>
                </a:solidFill>
                <a:latin typeface="DM Sans Bold"/>
                <a:ea typeface="DM Sans Bold"/>
                <a:cs typeface="DM Sans Bold"/>
                <a:sym typeface="DM Sans Bold"/>
              </a:rPr>
              <a:t>Pinellas County Schools Dress Code</a:t>
            </a:r>
          </a:p>
          <a:p>
            <a:pPr algn="ctr">
              <a:lnSpc>
                <a:spcPts val="7440"/>
              </a:lnSpc>
            </a:pPr>
          </a:p>
          <a:p>
            <a:pPr algn="ctr">
              <a:lnSpc>
                <a:spcPts val="7440"/>
              </a:lnSpc>
            </a:pPr>
            <a:r>
              <a:rPr lang="en-US" sz="6000" b="true">
                <a:solidFill>
                  <a:srgbClr val="F1D409"/>
                </a:solidFill>
                <a:latin typeface="DM Sans Bold"/>
                <a:ea typeface="DM Sans Bold"/>
                <a:cs typeface="DM Sans Bold"/>
                <a:sym typeface="DM Sans Bold"/>
              </a:rPr>
              <a:t>https://www.pcsb.org/dresscode </a:t>
            </a:r>
          </a:p>
        </p:txBody>
      </p:sp>
      <p:sp>
        <p:nvSpPr>
          <p:cNvPr name="Freeform 4" id="4"/>
          <p:cNvSpPr/>
          <p:nvPr/>
        </p:nvSpPr>
        <p:spPr>
          <a:xfrm flipH="false" flipV="false" rot="0">
            <a:off x="10735715" y="7636726"/>
            <a:ext cx="7552285" cy="2650274"/>
          </a:xfrm>
          <a:custGeom>
            <a:avLst/>
            <a:gdLst/>
            <a:ahLst/>
            <a:cxnLst/>
            <a:rect r="r" b="b" t="t" l="l"/>
            <a:pathLst>
              <a:path h="2650274" w="7552285">
                <a:moveTo>
                  <a:pt x="0" y="0"/>
                </a:moveTo>
                <a:lnTo>
                  <a:pt x="7552285" y="0"/>
                </a:lnTo>
                <a:lnTo>
                  <a:pt x="7552285" y="2650274"/>
                </a:lnTo>
                <a:lnTo>
                  <a:pt x="0" y="2650274"/>
                </a:lnTo>
                <a:lnTo>
                  <a:pt x="0" y="0"/>
                </a:lnTo>
                <a:close/>
              </a:path>
            </a:pathLst>
          </a:custGeom>
          <a:blipFill>
            <a:blip r:embed="rId3"/>
            <a:stretch>
              <a:fillRect l="0" t="0" r="0" b="0"/>
            </a:stretch>
          </a:blipFill>
        </p:spPr>
      </p:sp>
      <p:sp>
        <p:nvSpPr>
          <p:cNvPr name="TextBox 5" id="5"/>
          <p:cNvSpPr txBox="true"/>
          <p:nvPr/>
        </p:nvSpPr>
        <p:spPr>
          <a:xfrm rot="0">
            <a:off x="5008238" y="650717"/>
            <a:ext cx="8271525" cy="2194420"/>
          </a:xfrm>
          <a:prstGeom prst="rect">
            <a:avLst/>
          </a:prstGeom>
        </p:spPr>
        <p:txBody>
          <a:bodyPr anchor="t" rtlCol="false" tIns="0" lIns="0" bIns="0" rIns="0">
            <a:spAutoFit/>
          </a:bodyPr>
          <a:lstStyle/>
          <a:p>
            <a:pPr algn="ctr" marL="0" indent="0" lvl="0">
              <a:lnSpc>
                <a:spcPts val="16817"/>
              </a:lnSpc>
              <a:spcBef>
                <a:spcPct val="0"/>
              </a:spcBef>
            </a:pPr>
            <a:r>
              <a:rPr lang="en-US" b="true" sz="15288">
                <a:solidFill>
                  <a:srgbClr val="CECECE"/>
                </a:solidFill>
                <a:latin typeface="Big Shoulders Display Bold"/>
                <a:ea typeface="Big Shoulders Display Bold"/>
                <a:cs typeface="Big Shoulders Display Bold"/>
                <a:sym typeface="Big Shoulders Display Bold"/>
              </a:rPr>
              <a:t>DRESS CODE</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TextBox 3" id="3"/>
          <p:cNvSpPr txBox="true"/>
          <p:nvPr/>
        </p:nvSpPr>
        <p:spPr>
          <a:xfrm rot="0">
            <a:off x="1411966" y="3277634"/>
            <a:ext cx="15394088" cy="6383700"/>
          </a:xfrm>
          <a:prstGeom prst="rect">
            <a:avLst/>
          </a:prstGeom>
        </p:spPr>
        <p:txBody>
          <a:bodyPr anchor="t" rtlCol="false" tIns="0" lIns="0" bIns="0" rIns="0">
            <a:spAutoFit/>
          </a:bodyPr>
          <a:lstStyle/>
          <a:p>
            <a:pPr algn="l">
              <a:lnSpc>
                <a:spcPts val="4339"/>
              </a:lnSpc>
            </a:pPr>
            <a:r>
              <a:rPr lang="en-US" sz="3499" b="true">
                <a:solidFill>
                  <a:srgbClr val="FFFFFF"/>
                </a:solidFill>
                <a:latin typeface="DM Sans Bold"/>
                <a:ea typeface="DM Sans Bold"/>
                <a:cs typeface="DM Sans Bold"/>
                <a:sym typeface="DM Sans Bold"/>
              </a:rPr>
              <a:t>Cheating is defined in the Code of Conduct as: </a:t>
            </a:r>
          </a:p>
          <a:p>
            <a:pPr algn="ctr">
              <a:lnSpc>
                <a:spcPts val="4256"/>
              </a:lnSpc>
            </a:pPr>
            <a:r>
              <a:rPr lang="en-US" sz="3432" i="true">
                <a:solidFill>
                  <a:srgbClr val="FFFFFF"/>
                </a:solidFill>
                <a:latin typeface="DM Sans Italics"/>
                <a:ea typeface="DM Sans Italics"/>
                <a:cs typeface="DM Sans Italics"/>
                <a:sym typeface="DM Sans Italics"/>
              </a:rPr>
              <a:t>The act of inappropriately and deliberately distributing or using information, notes, materials, or work of another person in the completion of an academic exam, test, or assignment. Not telling the truth.</a:t>
            </a:r>
          </a:p>
          <a:p>
            <a:pPr algn="ctr">
              <a:lnSpc>
                <a:spcPts val="4256"/>
              </a:lnSpc>
            </a:pPr>
          </a:p>
          <a:p>
            <a:pPr algn="l" marL="741025" indent="-370513" lvl="1">
              <a:lnSpc>
                <a:spcPts val="4256"/>
              </a:lnSpc>
              <a:buFont typeface="Arial"/>
              <a:buChar char="•"/>
            </a:pPr>
            <a:r>
              <a:rPr lang="en-US" b="true" sz="3432">
                <a:solidFill>
                  <a:srgbClr val="FFFFFF"/>
                </a:solidFill>
                <a:latin typeface="DM Sans Bold"/>
                <a:ea typeface="DM Sans Bold"/>
                <a:cs typeface="DM Sans Bold"/>
                <a:sym typeface="DM Sans Bold"/>
              </a:rPr>
              <a:t>All work submitted must be in the student’s own words.</a:t>
            </a:r>
          </a:p>
          <a:p>
            <a:pPr algn="l" marL="741025" indent="-370513" lvl="1">
              <a:lnSpc>
                <a:spcPts val="4256"/>
              </a:lnSpc>
              <a:buFont typeface="Arial"/>
              <a:buChar char="•"/>
            </a:pPr>
            <a:r>
              <a:rPr lang="en-US" b="true" sz="3432">
                <a:solidFill>
                  <a:srgbClr val="FFFFFF"/>
                </a:solidFill>
                <a:latin typeface="DM Sans Bold"/>
                <a:ea typeface="DM Sans Bold"/>
                <a:cs typeface="DM Sans Bold"/>
                <a:sym typeface="DM Sans Bold"/>
              </a:rPr>
              <a:t>The use of artificial intelligence applications such as ChatGPT, Grammarly, and many others to write assignments will be considered cheating</a:t>
            </a:r>
          </a:p>
          <a:p>
            <a:pPr algn="l" marL="741025" indent="-370513" lvl="1">
              <a:lnSpc>
                <a:spcPts val="4256"/>
              </a:lnSpc>
              <a:buFont typeface="Arial"/>
              <a:buChar char="•"/>
            </a:pPr>
            <a:r>
              <a:rPr lang="en-US" b="true" sz="3432">
                <a:solidFill>
                  <a:srgbClr val="FFFFFF"/>
                </a:solidFill>
                <a:latin typeface="DM Sans Bold"/>
                <a:ea typeface="DM Sans Bold"/>
                <a:cs typeface="DM Sans Bold"/>
                <a:sym typeface="DM Sans Bold"/>
              </a:rPr>
              <a:t>Consequences include receiving a referral and a  zero on the assignment</a:t>
            </a:r>
          </a:p>
          <a:p>
            <a:pPr algn="ctr">
              <a:lnSpc>
                <a:spcPts val="4008"/>
              </a:lnSpc>
            </a:pPr>
          </a:p>
        </p:txBody>
      </p:sp>
      <p:sp>
        <p:nvSpPr>
          <p:cNvPr name="TextBox 4" id="4"/>
          <p:cNvSpPr txBox="true"/>
          <p:nvPr/>
        </p:nvSpPr>
        <p:spPr>
          <a:xfrm rot="0">
            <a:off x="569183" y="615831"/>
            <a:ext cx="17219613" cy="2194420"/>
          </a:xfrm>
          <a:prstGeom prst="rect">
            <a:avLst/>
          </a:prstGeom>
        </p:spPr>
        <p:txBody>
          <a:bodyPr anchor="t" rtlCol="false" tIns="0" lIns="0" bIns="0" rIns="0">
            <a:spAutoFit/>
          </a:bodyPr>
          <a:lstStyle/>
          <a:p>
            <a:pPr algn="ctr" marL="0" indent="0" lvl="0">
              <a:lnSpc>
                <a:spcPts val="16817"/>
              </a:lnSpc>
              <a:spcBef>
                <a:spcPct val="0"/>
              </a:spcBef>
            </a:pPr>
            <a:r>
              <a:rPr lang="en-US" b="true" sz="15288">
                <a:solidFill>
                  <a:srgbClr val="CECECE"/>
                </a:solidFill>
                <a:latin typeface="Big Shoulders Display Bold"/>
                <a:ea typeface="Big Shoulders Display Bold"/>
                <a:cs typeface="Big Shoulders Display Bold"/>
                <a:sym typeface="Big Shoulders Display Bold"/>
              </a:rPr>
              <a:t>ARTIFICIAL INTELLIGENCE</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TextBox 3" id="3"/>
          <p:cNvSpPr txBox="true"/>
          <p:nvPr/>
        </p:nvSpPr>
        <p:spPr>
          <a:xfrm rot="0">
            <a:off x="3582034" y="3502398"/>
            <a:ext cx="11123932" cy="5947153"/>
          </a:xfrm>
          <a:prstGeom prst="rect">
            <a:avLst/>
          </a:prstGeom>
        </p:spPr>
        <p:txBody>
          <a:bodyPr anchor="t" rtlCol="false" tIns="0" lIns="0" bIns="0" rIns="0">
            <a:spAutoFit/>
          </a:bodyPr>
          <a:lstStyle/>
          <a:p>
            <a:pPr algn="l">
              <a:lnSpc>
                <a:spcPts val="5665"/>
              </a:lnSpc>
            </a:pPr>
            <a:r>
              <a:rPr lang="en-US" sz="4568" b="true">
                <a:solidFill>
                  <a:srgbClr val="FFFFFF"/>
                </a:solidFill>
                <a:latin typeface="DM Sans Bold"/>
                <a:ea typeface="DM Sans Bold"/>
                <a:cs typeface="DM Sans Bold"/>
                <a:sym typeface="DM Sans Bold"/>
              </a:rPr>
              <a:t>·      All high school courses that do not have a state required end-of-course assessment (EOC), will have a final exam</a:t>
            </a:r>
          </a:p>
          <a:p>
            <a:pPr algn="l">
              <a:lnSpc>
                <a:spcPts val="5665"/>
              </a:lnSpc>
            </a:pPr>
            <a:r>
              <a:rPr lang="en-US" sz="4568" b="true">
                <a:solidFill>
                  <a:srgbClr val="FFFFFF"/>
                </a:solidFill>
                <a:latin typeface="DM Sans Bold"/>
                <a:ea typeface="DM Sans Bold"/>
                <a:cs typeface="DM Sans Bold"/>
                <a:sym typeface="DM Sans Bold"/>
              </a:rPr>
              <a:t> </a:t>
            </a:r>
          </a:p>
          <a:p>
            <a:pPr algn="l">
              <a:lnSpc>
                <a:spcPts val="5665"/>
              </a:lnSpc>
            </a:pPr>
            <a:r>
              <a:rPr lang="en-US" sz="4568" b="true">
                <a:solidFill>
                  <a:srgbClr val="FFFFFF"/>
                </a:solidFill>
                <a:latin typeface="DM Sans Bold"/>
                <a:ea typeface="DM Sans Bold"/>
                <a:cs typeface="DM Sans Bold"/>
                <a:sym typeface="DM Sans Bold"/>
              </a:rPr>
              <a:t>·      Students who do not take the final exam in a particular course, will receive a failing grade</a:t>
            </a:r>
          </a:p>
          <a:p>
            <a:pPr algn="ctr">
              <a:lnSpc>
                <a:spcPts val="1900"/>
              </a:lnSpc>
            </a:pPr>
          </a:p>
        </p:txBody>
      </p:sp>
      <p:sp>
        <p:nvSpPr>
          <p:cNvPr name="TextBox 4" id="4"/>
          <p:cNvSpPr txBox="true"/>
          <p:nvPr/>
        </p:nvSpPr>
        <p:spPr>
          <a:xfrm rot="0">
            <a:off x="3018469" y="615831"/>
            <a:ext cx="12251062" cy="2194420"/>
          </a:xfrm>
          <a:prstGeom prst="rect">
            <a:avLst/>
          </a:prstGeom>
        </p:spPr>
        <p:txBody>
          <a:bodyPr anchor="t" rtlCol="false" tIns="0" lIns="0" bIns="0" rIns="0">
            <a:spAutoFit/>
          </a:bodyPr>
          <a:lstStyle/>
          <a:p>
            <a:pPr algn="ctr" marL="0" indent="0" lvl="0">
              <a:lnSpc>
                <a:spcPts val="16817"/>
              </a:lnSpc>
              <a:spcBef>
                <a:spcPct val="0"/>
              </a:spcBef>
            </a:pPr>
            <a:r>
              <a:rPr lang="en-US" b="true" sz="15288">
                <a:solidFill>
                  <a:srgbClr val="CECECE"/>
                </a:solidFill>
                <a:latin typeface="Big Shoulders Display Bold"/>
                <a:ea typeface="Big Shoulders Display Bold"/>
                <a:cs typeface="Big Shoulders Display Bold"/>
                <a:sym typeface="Big Shoulders Display Bold"/>
              </a:rPr>
              <a:t>EXAM EXEMPTIONS</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TextBox 3" id="3"/>
          <p:cNvSpPr txBox="true"/>
          <p:nvPr/>
        </p:nvSpPr>
        <p:spPr>
          <a:xfrm rot="0">
            <a:off x="3538427" y="4389434"/>
            <a:ext cx="11211146" cy="4268213"/>
          </a:xfrm>
          <a:prstGeom prst="rect">
            <a:avLst/>
          </a:prstGeom>
        </p:spPr>
        <p:txBody>
          <a:bodyPr anchor="t" rtlCol="false" tIns="0" lIns="0" bIns="0" rIns="0">
            <a:spAutoFit/>
          </a:bodyPr>
          <a:lstStyle/>
          <a:p>
            <a:pPr algn="l">
              <a:lnSpc>
                <a:spcPts val="6285"/>
              </a:lnSpc>
            </a:pPr>
            <a:r>
              <a:rPr lang="en-US" sz="5068" b="true">
                <a:solidFill>
                  <a:srgbClr val="FFFFFF"/>
                </a:solidFill>
                <a:latin typeface="DM Sans Bold"/>
                <a:ea typeface="DM Sans Bold"/>
                <a:cs typeface="DM Sans Bold"/>
                <a:sym typeface="DM Sans Bold"/>
              </a:rPr>
              <a:t>·       Students can exempt up to 3 courses that have a provisional semester grade of "A", "B", or “C" </a:t>
            </a:r>
            <a:r>
              <a:rPr lang="en-US" sz="5068" i="true" b="true">
                <a:solidFill>
                  <a:srgbClr val="FFFFFF"/>
                </a:solidFill>
                <a:latin typeface="DM Sans Bold Italics"/>
                <a:ea typeface="DM Sans Bold Italics"/>
                <a:cs typeface="DM Sans Bold Italics"/>
                <a:sym typeface="DM Sans Bold Italics"/>
              </a:rPr>
              <a:t>AND</a:t>
            </a:r>
            <a:r>
              <a:rPr lang="en-US" sz="5068" b="true">
                <a:solidFill>
                  <a:srgbClr val="FFFFFF"/>
                </a:solidFill>
                <a:latin typeface="DM Sans Bold"/>
                <a:ea typeface="DM Sans Bold"/>
                <a:cs typeface="DM Sans Bold"/>
                <a:sym typeface="DM Sans Bold"/>
              </a:rPr>
              <a:t> </a:t>
            </a:r>
            <a:r>
              <a:rPr lang="en-US" sz="5068" b="true">
                <a:solidFill>
                  <a:srgbClr val="FFFFFF"/>
                </a:solidFill>
                <a:latin typeface="DM Sans Bold"/>
                <a:ea typeface="DM Sans Bold"/>
                <a:cs typeface="DM Sans Bold"/>
                <a:sym typeface="DM Sans Bold"/>
              </a:rPr>
              <a:t>fewer than 4 unexcused absences</a:t>
            </a:r>
          </a:p>
          <a:p>
            <a:pPr algn="ctr">
              <a:lnSpc>
                <a:spcPts val="2520"/>
              </a:lnSpc>
            </a:pPr>
          </a:p>
        </p:txBody>
      </p:sp>
      <p:sp>
        <p:nvSpPr>
          <p:cNvPr name="TextBox 4" id="4"/>
          <p:cNvSpPr txBox="true"/>
          <p:nvPr/>
        </p:nvSpPr>
        <p:spPr>
          <a:xfrm rot="0">
            <a:off x="3018469" y="615831"/>
            <a:ext cx="12251062" cy="2194420"/>
          </a:xfrm>
          <a:prstGeom prst="rect">
            <a:avLst/>
          </a:prstGeom>
        </p:spPr>
        <p:txBody>
          <a:bodyPr anchor="t" rtlCol="false" tIns="0" lIns="0" bIns="0" rIns="0">
            <a:spAutoFit/>
          </a:bodyPr>
          <a:lstStyle/>
          <a:p>
            <a:pPr algn="ctr" marL="0" indent="0" lvl="0">
              <a:lnSpc>
                <a:spcPts val="16817"/>
              </a:lnSpc>
              <a:spcBef>
                <a:spcPct val="0"/>
              </a:spcBef>
            </a:pPr>
            <a:r>
              <a:rPr lang="en-US" b="true" sz="15288">
                <a:solidFill>
                  <a:srgbClr val="CECECE"/>
                </a:solidFill>
                <a:latin typeface="Big Shoulders Display Bold"/>
                <a:ea typeface="Big Shoulders Display Bold"/>
                <a:cs typeface="Big Shoulders Display Bold"/>
                <a:sym typeface="Big Shoulders Display Bold"/>
              </a:rPr>
              <a:t>EXAM EXEMPTIONS</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TextBox 3" id="3"/>
          <p:cNvSpPr txBox="true"/>
          <p:nvPr/>
        </p:nvSpPr>
        <p:spPr>
          <a:xfrm rot="0">
            <a:off x="1028700" y="3279237"/>
            <a:ext cx="16230600" cy="6291498"/>
          </a:xfrm>
          <a:prstGeom prst="rect">
            <a:avLst/>
          </a:prstGeom>
        </p:spPr>
        <p:txBody>
          <a:bodyPr anchor="t" rtlCol="false" tIns="0" lIns="0" bIns="0" rIns="0">
            <a:spAutoFit/>
          </a:bodyPr>
          <a:lstStyle/>
          <a:p>
            <a:pPr algn="l">
              <a:lnSpc>
                <a:spcPts val="4339"/>
              </a:lnSpc>
            </a:pPr>
            <a:r>
              <a:rPr lang="en-US" sz="3499" b="true">
                <a:solidFill>
                  <a:srgbClr val="FFFFFF"/>
                </a:solidFill>
                <a:latin typeface="DM Sans Bold"/>
                <a:ea typeface="DM Sans Bold"/>
                <a:cs typeface="DM Sans Bold"/>
                <a:sym typeface="DM Sans Bold"/>
              </a:rPr>
              <a:t>·      For all high school courses that have a state required end-of-course assessment, the semester 1 final examination will be a district-developed common assessment, taken by all students enrolled in the course, and the end-of-year examination will be the state end-of-course assessment (EOC).</a:t>
            </a:r>
          </a:p>
          <a:p>
            <a:pPr algn="l">
              <a:lnSpc>
                <a:spcPts val="4339"/>
              </a:lnSpc>
            </a:pPr>
          </a:p>
          <a:p>
            <a:pPr algn="l" marL="755644" indent="-377822" lvl="1">
              <a:lnSpc>
                <a:spcPts val="4339"/>
              </a:lnSpc>
              <a:buFont typeface="Arial"/>
              <a:buChar char="•"/>
            </a:pPr>
            <a:r>
              <a:rPr lang="en-US" b="true" sz="3499">
                <a:solidFill>
                  <a:srgbClr val="FFFFFF"/>
                </a:solidFill>
                <a:latin typeface="DM Sans Bold"/>
                <a:ea typeface="DM Sans Bold"/>
                <a:cs typeface="DM Sans Bold"/>
                <a:sym typeface="DM Sans Bold"/>
              </a:rPr>
              <a:t>9th Grade English, 10th Grade English, </a:t>
            </a:r>
            <a:r>
              <a:rPr lang="en-US" b="true" sz="3499">
                <a:solidFill>
                  <a:srgbClr val="FFFFFF"/>
                </a:solidFill>
                <a:latin typeface="DM Sans Bold"/>
                <a:ea typeface="DM Sans Bold"/>
                <a:cs typeface="DM Sans Bold"/>
                <a:sym typeface="DM Sans Bold"/>
              </a:rPr>
              <a:t>Algebra, Biology, Geometry, US History</a:t>
            </a:r>
          </a:p>
          <a:p>
            <a:pPr algn="l">
              <a:lnSpc>
                <a:spcPts val="4339"/>
              </a:lnSpc>
            </a:pPr>
            <a:r>
              <a:rPr lang="en-US" sz="3499" b="true">
                <a:solidFill>
                  <a:srgbClr val="FFFFFF"/>
                </a:solidFill>
                <a:latin typeface="DM Sans Bold"/>
                <a:ea typeface="DM Sans Bold"/>
                <a:cs typeface="DM Sans Bold"/>
                <a:sym typeface="DM Sans Bold"/>
              </a:rPr>
              <a:t> </a:t>
            </a:r>
          </a:p>
          <a:p>
            <a:pPr algn="l">
              <a:lnSpc>
                <a:spcPts val="4339"/>
              </a:lnSpc>
            </a:pPr>
            <a:r>
              <a:rPr lang="en-US" sz="3499" b="true">
                <a:solidFill>
                  <a:srgbClr val="FFFFFF"/>
                </a:solidFill>
                <a:latin typeface="DM Sans Bold"/>
                <a:ea typeface="DM Sans Bold"/>
                <a:cs typeface="DM Sans Bold"/>
                <a:sym typeface="DM Sans Bold"/>
              </a:rPr>
              <a:t>·      AP/AICE courses: Students are required to take the first semester exam. The second semester exam will be the AP/AICE exam. </a:t>
            </a:r>
          </a:p>
          <a:p>
            <a:pPr algn="ctr">
              <a:lnSpc>
                <a:spcPts val="2520"/>
              </a:lnSpc>
            </a:pPr>
          </a:p>
        </p:txBody>
      </p:sp>
      <p:sp>
        <p:nvSpPr>
          <p:cNvPr name="TextBox 4" id="4"/>
          <p:cNvSpPr txBox="true"/>
          <p:nvPr/>
        </p:nvSpPr>
        <p:spPr>
          <a:xfrm rot="0">
            <a:off x="3018469" y="615831"/>
            <a:ext cx="12251062" cy="2194420"/>
          </a:xfrm>
          <a:prstGeom prst="rect">
            <a:avLst/>
          </a:prstGeom>
        </p:spPr>
        <p:txBody>
          <a:bodyPr anchor="t" rtlCol="false" tIns="0" lIns="0" bIns="0" rIns="0">
            <a:spAutoFit/>
          </a:bodyPr>
          <a:lstStyle/>
          <a:p>
            <a:pPr algn="ctr" marL="0" indent="0" lvl="0">
              <a:lnSpc>
                <a:spcPts val="16817"/>
              </a:lnSpc>
              <a:spcBef>
                <a:spcPct val="0"/>
              </a:spcBef>
            </a:pPr>
            <a:r>
              <a:rPr lang="en-US" b="true" sz="15288">
                <a:solidFill>
                  <a:srgbClr val="CECECE"/>
                </a:solidFill>
                <a:latin typeface="Big Shoulders Display Bold"/>
                <a:ea typeface="Big Shoulders Display Bold"/>
                <a:cs typeface="Big Shoulders Display Bold"/>
                <a:sym typeface="Big Shoulders Display Bold"/>
              </a:rPr>
              <a:t>EXAM EXEMPTIONS</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Freeform 3" id="3"/>
          <p:cNvSpPr/>
          <p:nvPr/>
        </p:nvSpPr>
        <p:spPr>
          <a:xfrm flipH="false" flipV="false" rot="0">
            <a:off x="1471502" y="0"/>
            <a:ext cx="7173015" cy="10138664"/>
          </a:xfrm>
          <a:custGeom>
            <a:avLst/>
            <a:gdLst/>
            <a:ahLst/>
            <a:cxnLst/>
            <a:rect r="r" b="b" t="t" l="l"/>
            <a:pathLst>
              <a:path h="10138664" w="7173015">
                <a:moveTo>
                  <a:pt x="0" y="0"/>
                </a:moveTo>
                <a:lnTo>
                  <a:pt x="7173015" y="0"/>
                </a:lnTo>
                <a:lnTo>
                  <a:pt x="7173015" y="10138664"/>
                </a:lnTo>
                <a:lnTo>
                  <a:pt x="0" y="10138664"/>
                </a:lnTo>
                <a:lnTo>
                  <a:pt x="0" y="0"/>
                </a:lnTo>
                <a:close/>
              </a:path>
            </a:pathLst>
          </a:custGeom>
          <a:blipFill>
            <a:blip r:embed="rId3"/>
            <a:stretch>
              <a:fillRect l="0" t="0" r="0" b="0"/>
            </a:stretch>
          </a:blipFill>
        </p:spPr>
      </p:sp>
      <p:sp>
        <p:nvSpPr>
          <p:cNvPr name="TextBox 4" id="4"/>
          <p:cNvSpPr txBox="true"/>
          <p:nvPr/>
        </p:nvSpPr>
        <p:spPr>
          <a:xfrm rot="0">
            <a:off x="9345208" y="2175637"/>
            <a:ext cx="8130094" cy="5682616"/>
          </a:xfrm>
          <a:prstGeom prst="rect">
            <a:avLst/>
          </a:prstGeom>
        </p:spPr>
        <p:txBody>
          <a:bodyPr anchor="t" rtlCol="false" tIns="0" lIns="0" bIns="0" rIns="0">
            <a:spAutoFit/>
          </a:bodyPr>
          <a:lstStyle/>
          <a:p>
            <a:pPr algn="ctr" marL="1165849" indent="-582924" lvl="1">
              <a:lnSpc>
                <a:spcPts val="7559"/>
              </a:lnSpc>
              <a:buFont typeface="Arial"/>
              <a:buChar char="•"/>
            </a:pPr>
            <a:r>
              <a:rPr lang="en-US" b="true" sz="5399">
                <a:solidFill>
                  <a:srgbClr val="FFFFFF"/>
                </a:solidFill>
                <a:latin typeface="Prompt Ultra-Bold"/>
                <a:ea typeface="Prompt Ultra-Bold"/>
                <a:cs typeface="Prompt Ultra-Bold"/>
                <a:sym typeface="Prompt Ultra-Bold"/>
              </a:rPr>
              <a:t>Headphones are only allowed during lunch</a:t>
            </a:r>
          </a:p>
          <a:p>
            <a:pPr algn="ctr" marL="1165849" indent="-582924" lvl="1">
              <a:lnSpc>
                <a:spcPts val="7559"/>
              </a:lnSpc>
              <a:buFont typeface="Arial"/>
              <a:buChar char="•"/>
            </a:pPr>
            <a:r>
              <a:rPr lang="en-US" b="true" sz="5399">
                <a:solidFill>
                  <a:srgbClr val="FFFFFF"/>
                </a:solidFill>
                <a:latin typeface="Prompt Ultra-Bold"/>
                <a:ea typeface="Prompt Ultra-Bold"/>
                <a:cs typeface="Prompt Ultra-Bold"/>
                <a:sym typeface="Prompt Ultra-Bold"/>
              </a:rPr>
              <a:t>Not allowed during class time or during class changes</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2474114" y="3615321"/>
            <a:ext cx="5642979" cy="5642979"/>
          </a:xfrm>
          <a:custGeom>
            <a:avLst/>
            <a:gdLst/>
            <a:ahLst/>
            <a:cxnLst/>
            <a:rect r="r" b="b" t="t" l="l"/>
            <a:pathLst>
              <a:path h="5642979" w="5642979">
                <a:moveTo>
                  <a:pt x="0" y="0"/>
                </a:moveTo>
                <a:lnTo>
                  <a:pt x="5642980" y="0"/>
                </a:lnTo>
                <a:lnTo>
                  <a:pt x="5642980" y="5642979"/>
                </a:lnTo>
                <a:lnTo>
                  <a:pt x="0" y="5642979"/>
                </a:lnTo>
                <a:lnTo>
                  <a:pt x="0" y="0"/>
                </a:lnTo>
                <a:close/>
              </a:path>
            </a:pathLst>
          </a:custGeom>
          <a:blipFill>
            <a:blip r:embed="rId3"/>
            <a:stretch>
              <a:fillRect l="0" t="0" r="0" b="0"/>
            </a:stretch>
          </a:blipFill>
        </p:spPr>
      </p:sp>
      <p:sp>
        <p:nvSpPr>
          <p:cNvPr name="Freeform 4" id="4"/>
          <p:cNvSpPr/>
          <p:nvPr/>
        </p:nvSpPr>
        <p:spPr>
          <a:xfrm flipH="false" flipV="false" rot="0">
            <a:off x="9830766" y="3615321"/>
            <a:ext cx="5783222" cy="5642979"/>
          </a:xfrm>
          <a:custGeom>
            <a:avLst/>
            <a:gdLst/>
            <a:ahLst/>
            <a:cxnLst/>
            <a:rect r="r" b="b" t="t" l="l"/>
            <a:pathLst>
              <a:path h="5642979" w="5783222">
                <a:moveTo>
                  <a:pt x="0" y="0"/>
                </a:moveTo>
                <a:lnTo>
                  <a:pt x="5783222" y="0"/>
                </a:lnTo>
                <a:lnTo>
                  <a:pt x="5783222" y="5642979"/>
                </a:lnTo>
                <a:lnTo>
                  <a:pt x="0" y="5642979"/>
                </a:lnTo>
                <a:lnTo>
                  <a:pt x="0" y="0"/>
                </a:lnTo>
                <a:close/>
              </a:path>
            </a:pathLst>
          </a:custGeom>
          <a:blipFill>
            <a:blip r:embed="rId4"/>
            <a:stretch>
              <a:fillRect l="0" t="0" r="0" b="-36647"/>
            </a:stretch>
          </a:blipFill>
        </p:spPr>
      </p:sp>
      <p:sp>
        <p:nvSpPr>
          <p:cNvPr name="TextBox 5" id="5"/>
          <p:cNvSpPr txBox="true"/>
          <p:nvPr/>
        </p:nvSpPr>
        <p:spPr>
          <a:xfrm rot="0">
            <a:off x="5115268" y="773236"/>
            <a:ext cx="8057464" cy="2221303"/>
          </a:xfrm>
          <a:prstGeom prst="rect">
            <a:avLst/>
          </a:prstGeom>
        </p:spPr>
        <p:txBody>
          <a:bodyPr anchor="t" rtlCol="false" tIns="0" lIns="0" bIns="0" rIns="0">
            <a:spAutoFit/>
          </a:bodyPr>
          <a:lstStyle/>
          <a:p>
            <a:pPr algn="ctr">
              <a:lnSpc>
                <a:spcPts val="8817"/>
              </a:lnSpc>
            </a:pPr>
            <a:r>
              <a:rPr lang="en-US" sz="7110" b="true">
                <a:solidFill>
                  <a:srgbClr val="FFFFFF"/>
                </a:solidFill>
                <a:latin typeface="DM Sans Bold"/>
                <a:ea typeface="DM Sans Bold"/>
                <a:cs typeface="DM Sans Bold"/>
                <a:sym typeface="DM Sans Bold"/>
              </a:rPr>
              <a:t>How to be a Gladiator!</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9551218" y="0"/>
            <a:ext cx="7316629" cy="10287000"/>
          </a:xfrm>
          <a:custGeom>
            <a:avLst/>
            <a:gdLst/>
            <a:ahLst/>
            <a:cxnLst/>
            <a:rect r="r" b="b" t="t" l="l"/>
            <a:pathLst>
              <a:path h="10287000" w="7316629">
                <a:moveTo>
                  <a:pt x="0" y="0"/>
                </a:moveTo>
                <a:lnTo>
                  <a:pt x="7316629" y="0"/>
                </a:lnTo>
                <a:lnTo>
                  <a:pt x="7316629" y="10287000"/>
                </a:lnTo>
                <a:lnTo>
                  <a:pt x="0" y="10287000"/>
                </a:lnTo>
                <a:lnTo>
                  <a:pt x="0" y="0"/>
                </a:lnTo>
                <a:close/>
              </a:path>
            </a:pathLst>
          </a:custGeom>
          <a:blipFill>
            <a:blip r:embed="rId3"/>
            <a:stretch>
              <a:fillRect l="0" t="0" r="0" b="0"/>
            </a:stretch>
          </a:blipFill>
        </p:spPr>
      </p:sp>
      <p:sp>
        <p:nvSpPr>
          <p:cNvPr name="TextBox 4" id="4"/>
          <p:cNvSpPr txBox="true"/>
          <p:nvPr/>
        </p:nvSpPr>
        <p:spPr>
          <a:xfrm rot="0">
            <a:off x="613437" y="1256184"/>
            <a:ext cx="8757681" cy="1254707"/>
          </a:xfrm>
          <a:prstGeom prst="rect">
            <a:avLst/>
          </a:prstGeom>
        </p:spPr>
        <p:txBody>
          <a:bodyPr anchor="t" rtlCol="false" tIns="0" lIns="0" bIns="0" rIns="0">
            <a:spAutoFit/>
          </a:bodyPr>
          <a:lstStyle/>
          <a:p>
            <a:pPr algn="ctr">
              <a:lnSpc>
                <a:spcPts val="9932"/>
              </a:lnSpc>
            </a:pPr>
            <a:r>
              <a:rPr lang="en-US" sz="8010" b="true">
                <a:solidFill>
                  <a:srgbClr val="FFFFFF"/>
                </a:solidFill>
                <a:latin typeface="DM Sans Bold"/>
                <a:ea typeface="DM Sans Bold"/>
                <a:cs typeface="DM Sans Bold"/>
                <a:sym typeface="DM Sans Bold"/>
              </a:rPr>
              <a:t>Bell Schedule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659568" y="727263"/>
            <a:ext cx="8757681" cy="1254707"/>
          </a:xfrm>
          <a:prstGeom prst="rect">
            <a:avLst/>
          </a:prstGeom>
        </p:spPr>
        <p:txBody>
          <a:bodyPr anchor="t" rtlCol="false" tIns="0" lIns="0" bIns="0" rIns="0">
            <a:spAutoFit/>
          </a:bodyPr>
          <a:lstStyle/>
          <a:p>
            <a:pPr algn="ctr">
              <a:lnSpc>
                <a:spcPts val="9932"/>
              </a:lnSpc>
            </a:pPr>
            <a:r>
              <a:rPr lang="en-US" sz="8010" b="true">
                <a:solidFill>
                  <a:srgbClr val="FFFFFF"/>
                </a:solidFill>
                <a:latin typeface="DM Sans Bold"/>
                <a:ea typeface="DM Sans Bold"/>
                <a:cs typeface="DM Sans Bold"/>
                <a:sym typeface="DM Sans Bold"/>
              </a:rPr>
              <a:t>Lunch</a:t>
            </a:r>
          </a:p>
        </p:txBody>
      </p:sp>
      <p:sp>
        <p:nvSpPr>
          <p:cNvPr name="TextBox 4" id="4"/>
          <p:cNvSpPr txBox="true"/>
          <p:nvPr/>
        </p:nvSpPr>
        <p:spPr>
          <a:xfrm rot="0">
            <a:off x="1282326" y="2236490"/>
            <a:ext cx="15723348" cy="5786828"/>
          </a:xfrm>
          <a:prstGeom prst="rect">
            <a:avLst/>
          </a:prstGeom>
        </p:spPr>
        <p:txBody>
          <a:bodyPr anchor="t" rtlCol="false" tIns="0" lIns="0" bIns="0" rIns="0">
            <a:spAutoFit/>
          </a:bodyPr>
          <a:lstStyle/>
          <a:p>
            <a:pPr algn="l">
              <a:lnSpc>
                <a:spcPts val="5717"/>
              </a:lnSpc>
            </a:pPr>
            <a:r>
              <a:rPr lang="en-US" sz="4610" b="true">
                <a:solidFill>
                  <a:srgbClr val="FFFFFF"/>
                </a:solidFill>
                <a:latin typeface="DM Sans Bold"/>
                <a:ea typeface="DM Sans Bold"/>
                <a:cs typeface="DM Sans Bold"/>
                <a:sym typeface="DM Sans Bold"/>
              </a:rPr>
              <a:t>•One Lunch, lasting 30 minutes</a:t>
            </a:r>
          </a:p>
          <a:p>
            <a:pPr algn="l">
              <a:lnSpc>
                <a:spcPts val="5717"/>
              </a:lnSpc>
            </a:pPr>
            <a:r>
              <a:rPr lang="en-US" sz="4610" b="true">
                <a:solidFill>
                  <a:srgbClr val="FFFFFF"/>
                </a:solidFill>
                <a:latin typeface="DM Sans Bold"/>
                <a:ea typeface="DM Sans Bold"/>
                <a:cs typeface="DM Sans Bold"/>
                <a:sym typeface="DM Sans Bold"/>
              </a:rPr>
              <a:t>•Students will be allowed to be in the Cafeteria, and the Courtyard </a:t>
            </a:r>
          </a:p>
          <a:p>
            <a:pPr algn="l">
              <a:lnSpc>
                <a:spcPts val="5717"/>
              </a:lnSpc>
            </a:pPr>
            <a:r>
              <a:rPr lang="en-US" sz="4610" b="true">
                <a:solidFill>
                  <a:srgbClr val="FFFFFF"/>
                </a:solidFill>
                <a:latin typeface="DM Sans Bold"/>
                <a:ea typeface="DM Sans Bold"/>
                <a:cs typeface="DM Sans Bold"/>
                <a:sym typeface="DM Sans Bold"/>
              </a:rPr>
              <a:t>•Many teachers conduct tutoring during lunch.  All students who attend tutoring must: </a:t>
            </a:r>
          </a:p>
          <a:p>
            <a:pPr algn="l" marL="995423" indent="-497711" lvl="1">
              <a:lnSpc>
                <a:spcPts val="5717"/>
              </a:lnSpc>
              <a:buFont typeface="Arial"/>
              <a:buChar char="•"/>
            </a:pPr>
            <a:r>
              <a:rPr lang="en-US" b="true" sz="4610">
                <a:solidFill>
                  <a:srgbClr val="FFFFFF"/>
                </a:solidFill>
                <a:latin typeface="DM Sans Bold"/>
                <a:ea typeface="DM Sans Bold"/>
                <a:cs typeface="DM Sans Bold"/>
                <a:sym typeface="DM Sans Bold"/>
              </a:rPr>
              <a:t>Have a pass</a:t>
            </a:r>
          </a:p>
          <a:p>
            <a:pPr algn="l" marL="995423" indent="-497711" lvl="1">
              <a:lnSpc>
                <a:spcPts val="5717"/>
              </a:lnSpc>
              <a:buFont typeface="Arial"/>
              <a:buChar char="•"/>
            </a:pPr>
            <a:r>
              <a:rPr lang="en-US" b="true" sz="4610">
                <a:solidFill>
                  <a:srgbClr val="FFFFFF"/>
                </a:solidFill>
                <a:latin typeface="DM Sans Bold"/>
                <a:ea typeface="DM Sans Bold"/>
                <a:cs typeface="DM Sans Bold"/>
                <a:sym typeface="DM Sans Bold"/>
              </a:rPr>
              <a:t>Bring a lunch </a:t>
            </a:r>
          </a:p>
          <a:p>
            <a:pPr algn="l" marL="995423" indent="-497711" lvl="1">
              <a:lnSpc>
                <a:spcPts val="5717"/>
              </a:lnSpc>
              <a:buFont typeface="Arial"/>
              <a:buChar char="•"/>
            </a:pPr>
            <a:r>
              <a:rPr lang="en-US" b="true" sz="4610">
                <a:solidFill>
                  <a:srgbClr val="FFFFFF"/>
                </a:solidFill>
                <a:latin typeface="DM Sans Bold"/>
                <a:ea typeface="DM Sans Bold"/>
                <a:cs typeface="DM Sans Bold"/>
                <a:sym typeface="DM Sans Bold"/>
              </a:rPr>
              <a:t>Report directly to the tutoring classroom</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539392" y="382296"/>
            <a:ext cx="8757681" cy="1254707"/>
          </a:xfrm>
          <a:prstGeom prst="rect">
            <a:avLst/>
          </a:prstGeom>
        </p:spPr>
        <p:txBody>
          <a:bodyPr anchor="t" rtlCol="false" tIns="0" lIns="0" bIns="0" rIns="0">
            <a:spAutoFit/>
          </a:bodyPr>
          <a:lstStyle/>
          <a:p>
            <a:pPr algn="ctr">
              <a:lnSpc>
                <a:spcPts val="9932"/>
              </a:lnSpc>
            </a:pPr>
            <a:r>
              <a:rPr lang="en-US" sz="8010" b="true">
                <a:solidFill>
                  <a:srgbClr val="FFFFFF"/>
                </a:solidFill>
                <a:latin typeface="DM Sans Bold"/>
                <a:ea typeface="DM Sans Bold"/>
                <a:cs typeface="DM Sans Bold"/>
                <a:sym typeface="DM Sans Bold"/>
              </a:rPr>
              <a:t>Lockers</a:t>
            </a:r>
          </a:p>
        </p:txBody>
      </p:sp>
      <p:sp>
        <p:nvSpPr>
          <p:cNvPr name="TextBox 4" id="4"/>
          <p:cNvSpPr txBox="true"/>
          <p:nvPr/>
        </p:nvSpPr>
        <p:spPr>
          <a:xfrm rot="0">
            <a:off x="1028700" y="1617954"/>
            <a:ext cx="15723348" cy="9837240"/>
          </a:xfrm>
          <a:prstGeom prst="rect">
            <a:avLst/>
          </a:prstGeom>
        </p:spPr>
        <p:txBody>
          <a:bodyPr anchor="t" rtlCol="false" tIns="0" lIns="0" bIns="0" rIns="0">
            <a:spAutoFit/>
          </a:bodyPr>
          <a:lstStyle/>
          <a:p>
            <a:pPr algn="l">
              <a:lnSpc>
                <a:spcPts val="9684"/>
              </a:lnSpc>
            </a:pPr>
            <a:r>
              <a:rPr lang="en-US" sz="7810" b="true">
                <a:solidFill>
                  <a:srgbClr val="FFFFFF"/>
                </a:solidFill>
                <a:latin typeface="DM Sans Bold"/>
                <a:ea typeface="DM Sans Bold"/>
                <a:cs typeface="DM Sans Bold"/>
                <a:sym typeface="DM Sans Bold"/>
              </a:rPr>
              <a:t>•Hallway lockers are available - see Mrs. Gilbert </a:t>
            </a:r>
          </a:p>
          <a:p>
            <a:pPr algn="l">
              <a:lnSpc>
                <a:spcPts val="9684"/>
              </a:lnSpc>
            </a:pPr>
            <a:r>
              <a:rPr lang="en-US" sz="7810" b="true">
                <a:solidFill>
                  <a:srgbClr val="FFFFFF"/>
                </a:solidFill>
                <a:latin typeface="DM Sans Bold"/>
                <a:ea typeface="DM Sans Bold"/>
                <a:cs typeface="DM Sans Bold"/>
                <a:sym typeface="DM Sans Bold"/>
              </a:rPr>
              <a:t>•No classes require textbooks</a:t>
            </a:r>
          </a:p>
          <a:p>
            <a:pPr algn="l">
              <a:lnSpc>
                <a:spcPts val="9684"/>
              </a:lnSpc>
            </a:pPr>
            <a:r>
              <a:rPr lang="en-US" sz="7810" b="true">
                <a:solidFill>
                  <a:srgbClr val="FFFFFF"/>
                </a:solidFill>
                <a:latin typeface="DM Sans Bold"/>
                <a:ea typeface="DM Sans Bold"/>
                <a:cs typeface="DM Sans Bold"/>
                <a:sym typeface="DM Sans Bold"/>
              </a:rPr>
              <a:t>•Dance Dept. has lockers - Use a Lock!</a:t>
            </a:r>
          </a:p>
          <a:p>
            <a:pPr algn="l">
              <a:lnSpc>
                <a:spcPts val="9684"/>
              </a:lnSpc>
            </a:pPr>
            <a:r>
              <a:rPr lang="en-US" sz="7810" b="true">
                <a:solidFill>
                  <a:srgbClr val="FFFFFF"/>
                </a:solidFill>
                <a:latin typeface="DM Sans Bold"/>
                <a:ea typeface="DM Sans Bold"/>
                <a:cs typeface="DM Sans Bold"/>
                <a:sym typeface="DM Sans Bold"/>
              </a:rPr>
              <a:t>•PE locks are sold by PE teachers</a:t>
            </a:r>
          </a:p>
          <a:p>
            <a:pPr algn="ctr">
              <a:lnSpc>
                <a:spcPts val="9932"/>
              </a:lnSpc>
            </a:pP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683603" y="534981"/>
            <a:ext cx="8757681" cy="1254707"/>
          </a:xfrm>
          <a:prstGeom prst="rect">
            <a:avLst/>
          </a:prstGeom>
        </p:spPr>
        <p:txBody>
          <a:bodyPr anchor="t" rtlCol="false" tIns="0" lIns="0" bIns="0" rIns="0">
            <a:spAutoFit/>
          </a:bodyPr>
          <a:lstStyle/>
          <a:p>
            <a:pPr algn="ctr">
              <a:lnSpc>
                <a:spcPts val="9932"/>
              </a:lnSpc>
            </a:pPr>
            <a:r>
              <a:rPr lang="en-US" sz="8010" b="true">
                <a:solidFill>
                  <a:srgbClr val="FFFFFF"/>
                </a:solidFill>
                <a:latin typeface="DM Sans Bold"/>
                <a:ea typeface="DM Sans Bold"/>
                <a:cs typeface="DM Sans Bold"/>
                <a:sym typeface="DM Sans Bold"/>
              </a:rPr>
              <a:t>Backpacks</a:t>
            </a:r>
          </a:p>
        </p:txBody>
      </p:sp>
      <p:sp>
        <p:nvSpPr>
          <p:cNvPr name="TextBox 4" id="4"/>
          <p:cNvSpPr txBox="true"/>
          <p:nvPr/>
        </p:nvSpPr>
        <p:spPr>
          <a:xfrm rot="0">
            <a:off x="1174291" y="2382497"/>
            <a:ext cx="15723348" cy="8608515"/>
          </a:xfrm>
          <a:prstGeom prst="rect">
            <a:avLst/>
          </a:prstGeom>
        </p:spPr>
        <p:txBody>
          <a:bodyPr anchor="t" rtlCol="false" tIns="0" lIns="0" bIns="0" rIns="0">
            <a:spAutoFit/>
          </a:bodyPr>
          <a:lstStyle/>
          <a:p>
            <a:pPr algn="l">
              <a:lnSpc>
                <a:spcPts val="9684"/>
              </a:lnSpc>
            </a:pPr>
            <a:r>
              <a:rPr lang="en-US" sz="7810" b="true">
                <a:solidFill>
                  <a:srgbClr val="FFFFFF"/>
                </a:solidFill>
                <a:latin typeface="DM Sans Bold"/>
                <a:ea typeface="DM Sans Bold"/>
                <a:cs typeface="DM Sans Bold"/>
                <a:sym typeface="DM Sans Bold"/>
              </a:rPr>
              <a:t>•Backpacks are allowed and encouraged.  </a:t>
            </a:r>
          </a:p>
          <a:p>
            <a:pPr algn="l">
              <a:lnSpc>
                <a:spcPts val="9684"/>
              </a:lnSpc>
            </a:pPr>
          </a:p>
          <a:p>
            <a:pPr algn="l">
              <a:lnSpc>
                <a:spcPts val="9684"/>
              </a:lnSpc>
            </a:pPr>
            <a:r>
              <a:rPr lang="en-US" sz="7810" b="true">
                <a:solidFill>
                  <a:srgbClr val="FFFFFF"/>
                </a:solidFill>
                <a:latin typeface="DM Sans Bold"/>
                <a:ea typeface="DM Sans Bold"/>
                <a:cs typeface="DM Sans Bold"/>
                <a:sym typeface="DM Sans Bold"/>
              </a:rPr>
              <a:t>•Keep your personal items with you at all times</a:t>
            </a:r>
          </a:p>
          <a:p>
            <a:pPr algn="l">
              <a:lnSpc>
                <a:spcPts val="9684"/>
              </a:lnSpc>
            </a:pPr>
          </a:p>
          <a:p>
            <a:pPr algn="ctr">
              <a:lnSpc>
                <a:spcPts val="9932"/>
              </a:lnSpc>
            </a:pP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683603" y="814839"/>
            <a:ext cx="12524984" cy="1254707"/>
          </a:xfrm>
          <a:prstGeom prst="rect">
            <a:avLst/>
          </a:prstGeom>
        </p:spPr>
        <p:txBody>
          <a:bodyPr anchor="t" rtlCol="false" tIns="0" lIns="0" bIns="0" rIns="0">
            <a:spAutoFit/>
          </a:bodyPr>
          <a:lstStyle/>
          <a:p>
            <a:pPr algn="ctr">
              <a:lnSpc>
                <a:spcPts val="9932"/>
              </a:lnSpc>
            </a:pPr>
            <a:r>
              <a:rPr lang="en-US" sz="8010" b="true">
                <a:solidFill>
                  <a:srgbClr val="FFFFFF"/>
                </a:solidFill>
                <a:latin typeface="DM Sans Bold"/>
                <a:ea typeface="DM Sans Bold"/>
                <a:cs typeface="DM Sans Bold"/>
                <a:sym typeface="DM Sans Bold"/>
              </a:rPr>
              <a:t>Parent Drop Off/Pick Up</a:t>
            </a:r>
          </a:p>
        </p:txBody>
      </p:sp>
      <p:sp>
        <p:nvSpPr>
          <p:cNvPr name="TextBox 4" id="4"/>
          <p:cNvSpPr txBox="true"/>
          <p:nvPr/>
        </p:nvSpPr>
        <p:spPr>
          <a:xfrm rot="0">
            <a:off x="1174291" y="2662355"/>
            <a:ext cx="15723348" cy="6595945"/>
          </a:xfrm>
          <a:prstGeom prst="rect">
            <a:avLst/>
          </a:prstGeom>
        </p:spPr>
        <p:txBody>
          <a:bodyPr anchor="t" rtlCol="false" tIns="0" lIns="0" bIns="0" rIns="0">
            <a:spAutoFit/>
          </a:bodyPr>
          <a:lstStyle/>
          <a:p>
            <a:pPr algn="l">
              <a:lnSpc>
                <a:spcPts val="5841"/>
              </a:lnSpc>
            </a:pPr>
            <a:r>
              <a:rPr lang="en-US" sz="4710" b="true">
                <a:solidFill>
                  <a:srgbClr val="FFFFFF"/>
                </a:solidFill>
                <a:latin typeface="DM Sans Bold"/>
                <a:ea typeface="DM Sans Bold"/>
                <a:cs typeface="DM Sans Bold"/>
                <a:sym typeface="DM Sans Bold"/>
              </a:rPr>
              <a:t>•Parent drop off and pickup  is in the 34th Street Lot</a:t>
            </a:r>
          </a:p>
          <a:p>
            <a:pPr algn="l">
              <a:lnSpc>
                <a:spcPts val="5841"/>
              </a:lnSpc>
            </a:pPr>
            <a:r>
              <a:rPr lang="en-US" sz="4710" b="true">
                <a:solidFill>
                  <a:srgbClr val="FFFFFF"/>
                </a:solidFill>
                <a:latin typeface="DM Sans Bold"/>
                <a:ea typeface="DM Sans Bold"/>
                <a:cs typeface="DM Sans Bold"/>
                <a:sym typeface="DM Sans Bold"/>
              </a:rPr>
              <a:t>•Cars line up in the far right northbound lane of 34th Street South</a:t>
            </a:r>
          </a:p>
          <a:p>
            <a:pPr algn="l">
              <a:lnSpc>
                <a:spcPts val="5841"/>
              </a:lnSpc>
            </a:pPr>
            <a:r>
              <a:rPr lang="en-US" sz="4710" b="true">
                <a:solidFill>
                  <a:srgbClr val="FFFFFF"/>
                </a:solidFill>
                <a:latin typeface="DM Sans Bold"/>
                <a:ea typeface="DM Sans Bold"/>
                <a:cs typeface="DM Sans Bold"/>
                <a:sym typeface="DM Sans Bold"/>
              </a:rPr>
              <a:t>•Drop off moves fairly fluidly in the morning – peak time is around 7:00 am</a:t>
            </a:r>
          </a:p>
          <a:p>
            <a:pPr algn="l">
              <a:lnSpc>
                <a:spcPts val="5841"/>
              </a:lnSpc>
            </a:pPr>
            <a:r>
              <a:rPr lang="en-US" sz="4710" b="true">
                <a:solidFill>
                  <a:srgbClr val="FFFFFF"/>
                </a:solidFill>
                <a:latin typeface="DM Sans Bold"/>
                <a:ea typeface="DM Sans Bold"/>
                <a:cs typeface="DM Sans Bold"/>
                <a:sym typeface="DM Sans Bold"/>
              </a:rPr>
              <a:t>•Students must be in class at 7:10am</a:t>
            </a:r>
          </a:p>
          <a:p>
            <a:pPr algn="l">
              <a:lnSpc>
                <a:spcPts val="5841"/>
              </a:lnSpc>
            </a:pPr>
            <a:r>
              <a:rPr lang="en-US" sz="4710" b="true">
                <a:solidFill>
                  <a:srgbClr val="FFFFFF"/>
                </a:solidFill>
                <a:latin typeface="DM Sans Bold"/>
                <a:ea typeface="DM Sans Bold"/>
                <a:cs typeface="DM Sans Bold"/>
                <a:sym typeface="DM Sans Bold"/>
              </a:rPr>
              <a:t>•Same Car Circle in the afternoon, but cars cue up in the South Parking lot to keep traffic moving on US 19</a:t>
            </a:r>
          </a:p>
          <a:p>
            <a:pPr algn="l">
              <a:lnSpc>
                <a:spcPts val="5841"/>
              </a:lnSpc>
            </a:pPr>
            <a:r>
              <a:rPr lang="en-US" sz="4710" b="true">
                <a:solidFill>
                  <a:srgbClr val="FFFFFF"/>
                </a:solidFill>
                <a:latin typeface="DM Sans Bold"/>
                <a:ea typeface="DM Sans Bold"/>
                <a:cs typeface="DM Sans Bold"/>
                <a:sym typeface="DM Sans Bold"/>
              </a:rPr>
              <a:t>There is also a car circle on 31st Street</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9990736" y="2080394"/>
            <a:ext cx="7049580" cy="6807134"/>
          </a:xfrm>
          <a:custGeom>
            <a:avLst/>
            <a:gdLst/>
            <a:ahLst/>
            <a:cxnLst/>
            <a:rect r="r" b="b" t="t" l="l"/>
            <a:pathLst>
              <a:path h="6807134" w="7049580">
                <a:moveTo>
                  <a:pt x="0" y="0"/>
                </a:moveTo>
                <a:lnTo>
                  <a:pt x="7049581" y="0"/>
                </a:lnTo>
                <a:lnTo>
                  <a:pt x="7049581" y="6807134"/>
                </a:lnTo>
                <a:lnTo>
                  <a:pt x="0" y="6807134"/>
                </a:lnTo>
                <a:lnTo>
                  <a:pt x="0" y="0"/>
                </a:lnTo>
                <a:close/>
              </a:path>
            </a:pathLst>
          </a:custGeom>
          <a:blipFill>
            <a:blip r:embed="rId3"/>
            <a:stretch>
              <a:fillRect l="0" t="0" r="0" b="0"/>
            </a:stretch>
          </a:blipFill>
        </p:spPr>
      </p:sp>
      <p:sp>
        <p:nvSpPr>
          <p:cNvPr name="TextBox 4" id="4"/>
          <p:cNvSpPr txBox="true"/>
          <p:nvPr/>
        </p:nvSpPr>
        <p:spPr>
          <a:xfrm rot="0">
            <a:off x="659568" y="366735"/>
            <a:ext cx="12524984" cy="1254707"/>
          </a:xfrm>
          <a:prstGeom prst="rect">
            <a:avLst/>
          </a:prstGeom>
        </p:spPr>
        <p:txBody>
          <a:bodyPr anchor="t" rtlCol="false" tIns="0" lIns="0" bIns="0" rIns="0">
            <a:spAutoFit/>
          </a:bodyPr>
          <a:lstStyle/>
          <a:p>
            <a:pPr algn="ctr">
              <a:lnSpc>
                <a:spcPts val="9932"/>
              </a:lnSpc>
            </a:pPr>
            <a:r>
              <a:rPr lang="en-US" sz="8010" b="true">
                <a:solidFill>
                  <a:srgbClr val="FFFFFF"/>
                </a:solidFill>
                <a:latin typeface="DM Sans Bold"/>
                <a:ea typeface="DM Sans Bold"/>
                <a:cs typeface="DM Sans Bold"/>
                <a:sym typeface="DM Sans Bold"/>
              </a:rPr>
              <a:t>Bus Transportation</a:t>
            </a:r>
          </a:p>
        </p:txBody>
      </p:sp>
      <p:sp>
        <p:nvSpPr>
          <p:cNvPr name="TextBox 5" id="5"/>
          <p:cNvSpPr txBox="true"/>
          <p:nvPr/>
        </p:nvSpPr>
        <p:spPr>
          <a:xfrm rot="0">
            <a:off x="1150256" y="2214250"/>
            <a:ext cx="8434769" cy="7329370"/>
          </a:xfrm>
          <a:prstGeom prst="rect">
            <a:avLst/>
          </a:prstGeom>
        </p:spPr>
        <p:txBody>
          <a:bodyPr anchor="t" rtlCol="false" tIns="0" lIns="0" bIns="0" rIns="0">
            <a:spAutoFit/>
          </a:bodyPr>
          <a:lstStyle/>
          <a:p>
            <a:pPr algn="l">
              <a:lnSpc>
                <a:spcPts val="5841"/>
              </a:lnSpc>
            </a:pPr>
            <a:r>
              <a:rPr lang="en-US" sz="4710" b="true">
                <a:solidFill>
                  <a:srgbClr val="FFFFFF"/>
                </a:solidFill>
                <a:latin typeface="DM Sans Bold"/>
                <a:ea typeface="DM Sans Bold"/>
                <a:cs typeface="DM Sans Bold"/>
                <a:sym typeface="DM Sans Bold"/>
              </a:rPr>
              <a:t>•Buses depart at 2:06 sharp!  </a:t>
            </a:r>
          </a:p>
          <a:p>
            <a:pPr algn="l">
              <a:lnSpc>
                <a:spcPts val="5841"/>
              </a:lnSpc>
            </a:pPr>
            <a:r>
              <a:rPr lang="en-US" sz="4710" b="true">
                <a:solidFill>
                  <a:srgbClr val="FFFFFF"/>
                </a:solidFill>
                <a:latin typeface="DM Sans Bold"/>
                <a:ea typeface="DM Sans Bold"/>
                <a:cs typeface="DM Sans Bold"/>
                <a:sym typeface="DM Sans Bold"/>
              </a:rPr>
              <a:t>•Remain on sidewalk until your bus is ready for loading</a:t>
            </a:r>
          </a:p>
          <a:p>
            <a:pPr algn="l">
              <a:lnSpc>
                <a:spcPts val="5841"/>
              </a:lnSpc>
            </a:pPr>
            <a:r>
              <a:rPr lang="en-US" sz="4710" b="true">
                <a:solidFill>
                  <a:srgbClr val="FFFFFF"/>
                </a:solidFill>
                <a:latin typeface="DM Sans Bold"/>
                <a:ea typeface="DM Sans Bold"/>
                <a:cs typeface="DM Sans Bold"/>
                <a:sym typeface="DM Sans Bold"/>
              </a:rPr>
              <a:t>•Ride only your bus – students may not ride a friend’s bus home</a:t>
            </a:r>
          </a:p>
          <a:p>
            <a:pPr algn="l">
              <a:lnSpc>
                <a:spcPts val="5841"/>
              </a:lnSpc>
            </a:pPr>
            <a:r>
              <a:rPr lang="en-US" sz="4710" b="true">
                <a:solidFill>
                  <a:srgbClr val="FFFFFF"/>
                </a:solidFill>
                <a:latin typeface="DM Sans Bold"/>
                <a:ea typeface="DM Sans Bold"/>
                <a:cs typeface="DM Sans Bold"/>
                <a:sym typeface="DM Sans Bold"/>
              </a:rPr>
              <a:t>•Honor bus rules - Transportation is a privilege! </a:t>
            </a:r>
          </a:p>
          <a:p>
            <a:pPr algn="l">
              <a:lnSpc>
                <a:spcPts val="5841"/>
              </a:lnSpc>
            </a:pP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353" r="0" b="-14091"/>
            </a:stretch>
          </a:blipFill>
        </p:spPr>
      </p:sp>
      <p:sp>
        <p:nvSpPr>
          <p:cNvPr name="TextBox 3" id="3"/>
          <p:cNvSpPr txBox="true"/>
          <p:nvPr/>
        </p:nvSpPr>
        <p:spPr>
          <a:xfrm rot="0">
            <a:off x="1870900" y="2534865"/>
            <a:ext cx="14484945" cy="7234628"/>
          </a:xfrm>
          <a:prstGeom prst="rect">
            <a:avLst/>
          </a:prstGeom>
        </p:spPr>
        <p:txBody>
          <a:bodyPr anchor="t" rtlCol="false" tIns="0" lIns="0" bIns="0" rIns="0">
            <a:spAutoFit/>
          </a:bodyPr>
          <a:lstStyle/>
          <a:p>
            <a:pPr algn="l" marL="995426" indent="-497713" lvl="1">
              <a:lnSpc>
                <a:spcPts val="5717"/>
              </a:lnSpc>
              <a:buFont typeface="Arial"/>
              <a:buChar char="•"/>
            </a:pPr>
            <a:r>
              <a:rPr lang="en-US" b="true" sz="4610">
                <a:solidFill>
                  <a:srgbClr val="FFFFFF"/>
                </a:solidFill>
                <a:latin typeface="DM Sans Bold"/>
                <a:ea typeface="DM Sans Bold"/>
                <a:cs typeface="DM Sans Bold"/>
                <a:sym typeface="DM Sans Bold"/>
              </a:rPr>
              <a:t>Zeroes are grade killers</a:t>
            </a:r>
          </a:p>
          <a:p>
            <a:pPr algn="l" marL="995426" indent="-497713" lvl="1">
              <a:lnSpc>
                <a:spcPts val="5717"/>
              </a:lnSpc>
              <a:buFont typeface="Arial"/>
              <a:buChar char="•"/>
            </a:pPr>
            <a:r>
              <a:rPr lang="en-US" b="true" sz="4610">
                <a:solidFill>
                  <a:srgbClr val="FFFFFF"/>
                </a:solidFill>
                <a:latin typeface="DM Sans Bold"/>
                <a:ea typeface="DM Sans Bold"/>
                <a:cs typeface="DM Sans Bold"/>
                <a:sym typeface="DM Sans Bold"/>
              </a:rPr>
              <a:t>Stay on top of deadlines - don't procrastinate!</a:t>
            </a:r>
          </a:p>
          <a:p>
            <a:pPr algn="l" marL="995426" indent="-497713" lvl="1">
              <a:lnSpc>
                <a:spcPts val="5717"/>
              </a:lnSpc>
              <a:buFont typeface="Arial"/>
              <a:buChar char="•"/>
            </a:pPr>
            <a:r>
              <a:rPr lang="en-US" b="true" sz="4610">
                <a:solidFill>
                  <a:srgbClr val="FFFFFF"/>
                </a:solidFill>
                <a:latin typeface="DM Sans Bold"/>
                <a:ea typeface="DM Sans Bold"/>
                <a:cs typeface="DM Sans Bold"/>
                <a:sym typeface="DM Sans Bold"/>
              </a:rPr>
              <a:t>Cell Phones and Social Media are a HUGE distraction and create/encourage the </a:t>
            </a:r>
            <a:r>
              <a:rPr lang="en-US" b="true" sz="4610" i="true">
                <a:solidFill>
                  <a:srgbClr val="FFFFFF"/>
                </a:solidFill>
                <a:latin typeface="DM Sans Bold Italics"/>
                <a:ea typeface="DM Sans Bold Italics"/>
                <a:cs typeface="DM Sans Bold Italics"/>
                <a:sym typeface="DM Sans Bold Italics"/>
              </a:rPr>
              <a:t>wrong</a:t>
            </a:r>
            <a:r>
              <a:rPr lang="en-US" b="true" sz="4610">
                <a:solidFill>
                  <a:srgbClr val="FFFFFF"/>
                </a:solidFill>
                <a:latin typeface="DM Sans Bold"/>
                <a:ea typeface="DM Sans Bold"/>
                <a:cs typeface="DM Sans Bold"/>
                <a:sym typeface="DM Sans Bold"/>
              </a:rPr>
              <a:t> kind of drama</a:t>
            </a:r>
          </a:p>
          <a:p>
            <a:pPr algn="l" marL="995426" indent="-497713" lvl="1">
              <a:lnSpc>
                <a:spcPts val="5717"/>
              </a:lnSpc>
              <a:buFont typeface="Arial"/>
              <a:buChar char="•"/>
            </a:pPr>
            <a:r>
              <a:rPr lang="en-US" b="true" sz="4610">
                <a:solidFill>
                  <a:srgbClr val="FFFFFF"/>
                </a:solidFill>
                <a:latin typeface="DM Sans Bold"/>
                <a:ea typeface="DM Sans Bold"/>
                <a:cs typeface="DM Sans Bold"/>
                <a:sym typeface="DM Sans Bold"/>
              </a:rPr>
              <a:t>Do not “hold anything” for a friend</a:t>
            </a:r>
          </a:p>
          <a:p>
            <a:pPr algn="l" marL="995426" indent="-497713" lvl="1">
              <a:lnSpc>
                <a:spcPts val="5717"/>
              </a:lnSpc>
              <a:buFont typeface="Arial"/>
              <a:buChar char="•"/>
            </a:pPr>
            <a:r>
              <a:rPr lang="en-US" b="true" sz="4610">
                <a:solidFill>
                  <a:srgbClr val="FFFFFF"/>
                </a:solidFill>
                <a:latin typeface="DM Sans Bold"/>
                <a:ea typeface="DM Sans Bold"/>
                <a:cs typeface="DM Sans Bold"/>
                <a:sym typeface="DM Sans Bold"/>
              </a:rPr>
              <a:t>You WILL receive feedback - use it to make yourself better</a:t>
            </a:r>
          </a:p>
          <a:p>
            <a:pPr algn="l" marL="995426" indent="-497713" lvl="1">
              <a:lnSpc>
                <a:spcPts val="5717"/>
              </a:lnSpc>
              <a:buFont typeface="Arial"/>
              <a:buChar char="•"/>
            </a:pPr>
            <a:r>
              <a:rPr lang="en-US" b="true" sz="4610">
                <a:solidFill>
                  <a:srgbClr val="FFFFFF"/>
                </a:solidFill>
                <a:latin typeface="DM Sans Bold"/>
                <a:ea typeface="DM Sans Bold"/>
                <a:cs typeface="DM Sans Bold"/>
                <a:sym typeface="DM Sans Bold"/>
              </a:rPr>
              <a:t>Start preparing early for your juries</a:t>
            </a:r>
          </a:p>
          <a:p>
            <a:pPr algn="l" marL="995426" indent="-497713" lvl="1">
              <a:lnSpc>
                <a:spcPts val="5717"/>
              </a:lnSpc>
              <a:buFont typeface="Arial"/>
              <a:buChar char="•"/>
            </a:pPr>
            <a:r>
              <a:rPr lang="en-US" b="true" sz="4610">
                <a:solidFill>
                  <a:srgbClr val="FFFFFF"/>
                </a:solidFill>
                <a:latin typeface="DM Sans Bold"/>
                <a:ea typeface="DM Sans Bold"/>
                <a:cs typeface="DM Sans Bold"/>
                <a:sym typeface="DM Sans Bold"/>
              </a:rPr>
              <a:t>Get involved - don’t sit back!</a:t>
            </a:r>
          </a:p>
        </p:txBody>
      </p:sp>
      <p:sp>
        <p:nvSpPr>
          <p:cNvPr name="TextBox 4" id="4"/>
          <p:cNvSpPr txBox="true"/>
          <p:nvPr/>
        </p:nvSpPr>
        <p:spPr>
          <a:xfrm rot="0">
            <a:off x="1135927" y="650717"/>
            <a:ext cx="15998703" cy="2194420"/>
          </a:xfrm>
          <a:prstGeom prst="rect">
            <a:avLst/>
          </a:prstGeom>
        </p:spPr>
        <p:txBody>
          <a:bodyPr anchor="t" rtlCol="false" tIns="0" lIns="0" bIns="0" rIns="0">
            <a:spAutoFit/>
          </a:bodyPr>
          <a:lstStyle/>
          <a:p>
            <a:pPr algn="ctr" marL="0" indent="0" lvl="0">
              <a:lnSpc>
                <a:spcPts val="16817"/>
              </a:lnSpc>
              <a:spcBef>
                <a:spcPct val="0"/>
              </a:spcBef>
            </a:pPr>
            <a:r>
              <a:rPr lang="en-US" b="true" sz="15288">
                <a:solidFill>
                  <a:srgbClr val="CECECE"/>
                </a:solidFill>
                <a:latin typeface="Big Shoulders Display Bold"/>
                <a:ea typeface="Big Shoulders Display Bold"/>
                <a:cs typeface="Big Shoulders Display Bold"/>
                <a:sym typeface="Big Shoulders Display Bold"/>
              </a:rPr>
              <a:t>MR. VASALLO’S ADVICE</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5189934" y="0"/>
            <a:ext cx="7908131" cy="10287000"/>
          </a:xfrm>
          <a:custGeom>
            <a:avLst/>
            <a:gdLst/>
            <a:ahLst/>
            <a:cxnLst/>
            <a:rect r="r" b="b" t="t" l="l"/>
            <a:pathLst>
              <a:path h="10287000" w="7908131">
                <a:moveTo>
                  <a:pt x="0" y="0"/>
                </a:moveTo>
                <a:lnTo>
                  <a:pt x="7908132" y="0"/>
                </a:lnTo>
                <a:lnTo>
                  <a:pt x="7908132" y="10287000"/>
                </a:lnTo>
                <a:lnTo>
                  <a:pt x="0" y="10287000"/>
                </a:lnTo>
                <a:lnTo>
                  <a:pt x="0" y="0"/>
                </a:lnTo>
                <a:close/>
              </a:path>
            </a:pathLst>
          </a:custGeom>
          <a:blipFill>
            <a:blip r:embed="rId3"/>
            <a:stretch>
              <a:fillRect l="0" t="0" r="0" b="0"/>
            </a:stretch>
          </a:blipFill>
        </p:spPr>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2776" t="-8567" r="0" b="-60542"/>
            </a:stretch>
          </a:blipFill>
        </p:spPr>
      </p:sp>
      <p:sp>
        <p:nvSpPr>
          <p:cNvPr name="Freeform 3" id="3"/>
          <p:cNvSpPr/>
          <p:nvPr/>
        </p:nvSpPr>
        <p:spPr>
          <a:xfrm flipH="false" flipV="false" rot="0">
            <a:off x="12760919" y="2577033"/>
            <a:ext cx="3775915" cy="7709967"/>
          </a:xfrm>
          <a:custGeom>
            <a:avLst/>
            <a:gdLst/>
            <a:ahLst/>
            <a:cxnLst/>
            <a:rect r="r" b="b" t="t" l="l"/>
            <a:pathLst>
              <a:path h="7709967" w="3775915">
                <a:moveTo>
                  <a:pt x="0" y="0"/>
                </a:moveTo>
                <a:lnTo>
                  <a:pt x="3775915" y="0"/>
                </a:lnTo>
                <a:lnTo>
                  <a:pt x="3775915" y="7709967"/>
                </a:lnTo>
                <a:lnTo>
                  <a:pt x="0" y="7709967"/>
                </a:lnTo>
                <a:lnTo>
                  <a:pt x="0" y="0"/>
                </a:lnTo>
                <a:close/>
              </a:path>
            </a:pathLst>
          </a:custGeom>
          <a:blipFill>
            <a:blip r:embed="rId3"/>
            <a:stretch>
              <a:fillRect l="0" t="0" r="0" b="0"/>
            </a:stretch>
          </a:blipFill>
        </p:spPr>
      </p:sp>
      <p:sp>
        <p:nvSpPr>
          <p:cNvPr name="Freeform 4" id="4"/>
          <p:cNvSpPr/>
          <p:nvPr/>
        </p:nvSpPr>
        <p:spPr>
          <a:xfrm flipH="false" flipV="false" rot="0">
            <a:off x="1962687" y="2702182"/>
            <a:ext cx="3752668" cy="7710963"/>
          </a:xfrm>
          <a:custGeom>
            <a:avLst/>
            <a:gdLst/>
            <a:ahLst/>
            <a:cxnLst/>
            <a:rect r="r" b="b" t="t" l="l"/>
            <a:pathLst>
              <a:path h="7710963" w="3752668">
                <a:moveTo>
                  <a:pt x="0" y="0"/>
                </a:moveTo>
                <a:lnTo>
                  <a:pt x="3752669" y="0"/>
                </a:lnTo>
                <a:lnTo>
                  <a:pt x="3752669" y="7710962"/>
                </a:lnTo>
                <a:lnTo>
                  <a:pt x="0" y="7710962"/>
                </a:lnTo>
                <a:lnTo>
                  <a:pt x="0" y="0"/>
                </a:lnTo>
                <a:close/>
              </a:path>
            </a:pathLst>
          </a:custGeom>
          <a:blipFill>
            <a:blip r:embed="rId4"/>
            <a:stretch>
              <a:fillRect l="0" t="0" r="0" b="0"/>
            </a:stretch>
          </a:blipFill>
        </p:spPr>
      </p:sp>
      <p:sp>
        <p:nvSpPr>
          <p:cNvPr name="Freeform 5" id="5"/>
          <p:cNvSpPr/>
          <p:nvPr/>
        </p:nvSpPr>
        <p:spPr>
          <a:xfrm flipH="false" flipV="false" rot="0">
            <a:off x="7267666" y="1933985"/>
            <a:ext cx="3752668" cy="7817959"/>
          </a:xfrm>
          <a:custGeom>
            <a:avLst/>
            <a:gdLst/>
            <a:ahLst/>
            <a:cxnLst/>
            <a:rect r="r" b="b" t="t" l="l"/>
            <a:pathLst>
              <a:path h="7817959" w="3752668">
                <a:moveTo>
                  <a:pt x="0" y="0"/>
                </a:moveTo>
                <a:lnTo>
                  <a:pt x="3752668" y="0"/>
                </a:lnTo>
                <a:lnTo>
                  <a:pt x="3752668" y="7817959"/>
                </a:lnTo>
                <a:lnTo>
                  <a:pt x="0" y="7817959"/>
                </a:lnTo>
                <a:lnTo>
                  <a:pt x="0" y="0"/>
                </a:lnTo>
                <a:close/>
              </a:path>
            </a:pathLst>
          </a:custGeom>
          <a:blipFill>
            <a:blip r:embed="rId5"/>
            <a:stretch>
              <a:fillRect l="-693" t="0" r="-693" b="0"/>
            </a:stretch>
          </a:blipFill>
        </p:spPr>
      </p:sp>
      <p:sp>
        <p:nvSpPr>
          <p:cNvPr name="Freeform 6" id="6"/>
          <p:cNvSpPr/>
          <p:nvPr/>
        </p:nvSpPr>
        <p:spPr>
          <a:xfrm flipH="false" flipV="false" rot="0">
            <a:off x="11695968" y="668866"/>
            <a:ext cx="1845612" cy="1845612"/>
          </a:xfrm>
          <a:custGeom>
            <a:avLst/>
            <a:gdLst/>
            <a:ahLst/>
            <a:cxnLst/>
            <a:rect r="r" b="b" t="t" l="l"/>
            <a:pathLst>
              <a:path h="1845612" w="1845612">
                <a:moveTo>
                  <a:pt x="0" y="0"/>
                </a:moveTo>
                <a:lnTo>
                  <a:pt x="1845613" y="0"/>
                </a:lnTo>
                <a:lnTo>
                  <a:pt x="1845613" y="1845613"/>
                </a:lnTo>
                <a:lnTo>
                  <a:pt x="0" y="1845613"/>
                </a:lnTo>
                <a:lnTo>
                  <a:pt x="0" y="0"/>
                </a:lnTo>
                <a:close/>
              </a:path>
            </a:pathLst>
          </a:custGeom>
          <a:blipFill>
            <a:blip r:embed="rId6"/>
            <a:stretch>
              <a:fillRect l="0" t="0" r="0" b="0"/>
            </a:stretch>
          </a:blipFill>
        </p:spPr>
      </p:sp>
      <p:sp>
        <p:nvSpPr>
          <p:cNvPr name="Freeform 7" id="7"/>
          <p:cNvSpPr/>
          <p:nvPr/>
        </p:nvSpPr>
        <p:spPr>
          <a:xfrm flipH="false" flipV="false" rot="0">
            <a:off x="4499247" y="668866"/>
            <a:ext cx="1845612" cy="1845612"/>
          </a:xfrm>
          <a:custGeom>
            <a:avLst/>
            <a:gdLst/>
            <a:ahLst/>
            <a:cxnLst/>
            <a:rect r="r" b="b" t="t" l="l"/>
            <a:pathLst>
              <a:path h="1845612" w="1845612">
                <a:moveTo>
                  <a:pt x="0" y="0"/>
                </a:moveTo>
                <a:lnTo>
                  <a:pt x="1845613" y="0"/>
                </a:lnTo>
                <a:lnTo>
                  <a:pt x="1845613" y="1845613"/>
                </a:lnTo>
                <a:lnTo>
                  <a:pt x="0" y="1845613"/>
                </a:lnTo>
                <a:lnTo>
                  <a:pt x="0" y="0"/>
                </a:lnTo>
                <a:close/>
              </a:path>
            </a:pathLst>
          </a:custGeom>
          <a:blipFill>
            <a:blip r:embed="rId7"/>
            <a:stretch>
              <a:fillRect l="0" t="0" r="0" b="0"/>
            </a:stretch>
          </a:blipFill>
        </p:spPr>
      </p:sp>
      <p:sp>
        <p:nvSpPr>
          <p:cNvPr name="TextBox 8" id="8"/>
          <p:cNvSpPr txBox="true"/>
          <p:nvPr/>
        </p:nvSpPr>
        <p:spPr>
          <a:xfrm rot="0">
            <a:off x="4064943" y="845595"/>
            <a:ext cx="10158113" cy="1088390"/>
          </a:xfrm>
          <a:prstGeom prst="rect">
            <a:avLst/>
          </a:prstGeom>
        </p:spPr>
        <p:txBody>
          <a:bodyPr anchor="t" rtlCol="false" tIns="0" lIns="0" bIns="0" rIns="0">
            <a:spAutoFit/>
          </a:bodyPr>
          <a:lstStyle/>
          <a:p>
            <a:pPr algn="ctr">
              <a:lnSpc>
                <a:spcPts val="8679"/>
              </a:lnSpc>
            </a:pPr>
            <a:r>
              <a:rPr lang="en-US" b="true" sz="6999" spc="-139">
                <a:solidFill>
                  <a:srgbClr val="FFFFFF"/>
                </a:solidFill>
                <a:latin typeface="DM Sans Bold"/>
                <a:ea typeface="DM Sans Bold"/>
                <a:cs typeface="DM Sans Bold"/>
                <a:sym typeface="DM Sans Bold"/>
              </a:rPr>
              <a:t>Follow Us!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74735"/>
            <a:ext cx="18288000" cy="10212265"/>
          </a:xfrm>
          <a:custGeom>
            <a:avLst/>
            <a:gdLst/>
            <a:ahLst/>
            <a:cxnLst/>
            <a:rect r="r" b="b" t="t" l="l"/>
            <a:pathLst>
              <a:path h="10212265" w="18288000">
                <a:moveTo>
                  <a:pt x="0" y="0"/>
                </a:moveTo>
                <a:lnTo>
                  <a:pt x="18288000" y="0"/>
                </a:lnTo>
                <a:lnTo>
                  <a:pt x="18288000" y="10212265"/>
                </a:lnTo>
                <a:lnTo>
                  <a:pt x="0" y="10212265"/>
                </a:lnTo>
                <a:lnTo>
                  <a:pt x="0" y="0"/>
                </a:lnTo>
                <a:close/>
              </a:path>
            </a:pathLst>
          </a:custGeom>
          <a:blipFill>
            <a:blip r:embed="rId2"/>
            <a:stretch>
              <a:fillRect l="0" t="-365" r="0" b="-365"/>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2776" t="-8567" r="0" b="-60542"/>
            </a:stretch>
          </a:blipFill>
        </p:spPr>
      </p:sp>
      <p:sp>
        <p:nvSpPr>
          <p:cNvPr name="Freeform 3" id="3"/>
          <p:cNvSpPr/>
          <p:nvPr/>
        </p:nvSpPr>
        <p:spPr>
          <a:xfrm flipH="false" flipV="false" rot="0">
            <a:off x="0" y="0"/>
            <a:ext cx="4909784" cy="4909784"/>
          </a:xfrm>
          <a:custGeom>
            <a:avLst/>
            <a:gdLst/>
            <a:ahLst/>
            <a:cxnLst/>
            <a:rect r="r" b="b" t="t" l="l"/>
            <a:pathLst>
              <a:path h="4909784" w="4909784">
                <a:moveTo>
                  <a:pt x="0" y="0"/>
                </a:moveTo>
                <a:lnTo>
                  <a:pt x="4909784" y="0"/>
                </a:lnTo>
                <a:lnTo>
                  <a:pt x="4909784" y="4909784"/>
                </a:lnTo>
                <a:lnTo>
                  <a:pt x="0" y="4909784"/>
                </a:lnTo>
                <a:lnTo>
                  <a:pt x="0" y="0"/>
                </a:lnTo>
                <a:close/>
              </a:path>
            </a:pathLst>
          </a:custGeom>
          <a:blipFill>
            <a:blip r:embed="rId3"/>
            <a:stretch>
              <a:fillRect l="0" t="0" r="0" b="0"/>
            </a:stretch>
          </a:blipFill>
        </p:spPr>
      </p:sp>
      <p:sp>
        <p:nvSpPr>
          <p:cNvPr name="Freeform 4" id="4"/>
          <p:cNvSpPr/>
          <p:nvPr/>
        </p:nvSpPr>
        <p:spPr>
          <a:xfrm flipH="false" flipV="false" rot="0">
            <a:off x="0" y="5010076"/>
            <a:ext cx="4909784" cy="4909784"/>
          </a:xfrm>
          <a:custGeom>
            <a:avLst/>
            <a:gdLst/>
            <a:ahLst/>
            <a:cxnLst/>
            <a:rect r="r" b="b" t="t" l="l"/>
            <a:pathLst>
              <a:path h="4909784" w="4909784">
                <a:moveTo>
                  <a:pt x="0" y="0"/>
                </a:moveTo>
                <a:lnTo>
                  <a:pt x="4909784" y="0"/>
                </a:lnTo>
                <a:lnTo>
                  <a:pt x="4909784" y="4909784"/>
                </a:lnTo>
                <a:lnTo>
                  <a:pt x="0" y="4909784"/>
                </a:lnTo>
                <a:lnTo>
                  <a:pt x="0" y="0"/>
                </a:lnTo>
                <a:close/>
              </a:path>
            </a:pathLst>
          </a:custGeom>
          <a:blipFill>
            <a:blip r:embed="rId4"/>
            <a:stretch>
              <a:fillRect l="0" t="0" r="0" b="0"/>
            </a:stretch>
          </a:blipFill>
        </p:spPr>
      </p:sp>
      <p:sp>
        <p:nvSpPr>
          <p:cNvPr name="Freeform 5" id="5"/>
          <p:cNvSpPr/>
          <p:nvPr/>
        </p:nvSpPr>
        <p:spPr>
          <a:xfrm flipH="false" flipV="false" rot="0">
            <a:off x="4909784" y="4909784"/>
            <a:ext cx="5010076" cy="5010076"/>
          </a:xfrm>
          <a:custGeom>
            <a:avLst/>
            <a:gdLst/>
            <a:ahLst/>
            <a:cxnLst/>
            <a:rect r="r" b="b" t="t" l="l"/>
            <a:pathLst>
              <a:path h="5010076" w="5010076">
                <a:moveTo>
                  <a:pt x="0" y="0"/>
                </a:moveTo>
                <a:lnTo>
                  <a:pt x="5010076" y="0"/>
                </a:lnTo>
                <a:lnTo>
                  <a:pt x="5010076" y="5010076"/>
                </a:lnTo>
                <a:lnTo>
                  <a:pt x="0" y="5010076"/>
                </a:lnTo>
                <a:lnTo>
                  <a:pt x="0" y="0"/>
                </a:lnTo>
                <a:close/>
              </a:path>
            </a:pathLst>
          </a:custGeom>
          <a:blipFill>
            <a:blip r:embed="rId5"/>
            <a:stretch>
              <a:fillRect l="0" t="0" r="0" b="0"/>
            </a:stretch>
          </a:blipFill>
        </p:spPr>
      </p:sp>
      <p:sp>
        <p:nvSpPr>
          <p:cNvPr name="Freeform 6" id="6"/>
          <p:cNvSpPr/>
          <p:nvPr/>
        </p:nvSpPr>
        <p:spPr>
          <a:xfrm flipH="false" flipV="false" rot="0">
            <a:off x="4909784" y="0"/>
            <a:ext cx="5010076" cy="4909784"/>
          </a:xfrm>
          <a:custGeom>
            <a:avLst/>
            <a:gdLst/>
            <a:ahLst/>
            <a:cxnLst/>
            <a:rect r="r" b="b" t="t" l="l"/>
            <a:pathLst>
              <a:path h="4909784" w="5010076">
                <a:moveTo>
                  <a:pt x="0" y="0"/>
                </a:moveTo>
                <a:lnTo>
                  <a:pt x="5010076" y="0"/>
                </a:lnTo>
                <a:lnTo>
                  <a:pt x="5010076" y="4909784"/>
                </a:lnTo>
                <a:lnTo>
                  <a:pt x="0" y="4909784"/>
                </a:lnTo>
                <a:lnTo>
                  <a:pt x="0" y="0"/>
                </a:lnTo>
                <a:close/>
              </a:path>
            </a:pathLst>
          </a:custGeom>
          <a:blipFill>
            <a:blip r:embed="rId6"/>
            <a:stretch>
              <a:fillRect l="0" t="-1021" r="0" b="-1021"/>
            </a:stretch>
          </a:blipFill>
        </p:spPr>
      </p:sp>
      <p:sp>
        <p:nvSpPr>
          <p:cNvPr name="Freeform 7" id="7"/>
          <p:cNvSpPr/>
          <p:nvPr/>
        </p:nvSpPr>
        <p:spPr>
          <a:xfrm flipH="false" flipV="false" rot="0">
            <a:off x="9919860" y="0"/>
            <a:ext cx="4909784" cy="4909784"/>
          </a:xfrm>
          <a:custGeom>
            <a:avLst/>
            <a:gdLst/>
            <a:ahLst/>
            <a:cxnLst/>
            <a:rect r="r" b="b" t="t" l="l"/>
            <a:pathLst>
              <a:path h="4909784" w="4909784">
                <a:moveTo>
                  <a:pt x="0" y="0"/>
                </a:moveTo>
                <a:lnTo>
                  <a:pt x="4909785" y="0"/>
                </a:lnTo>
                <a:lnTo>
                  <a:pt x="4909785" y="4909784"/>
                </a:lnTo>
                <a:lnTo>
                  <a:pt x="0" y="4909784"/>
                </a:lnTo>
                <a:lnTo>
                  <a:pt x="0" y="0"/>
                </a:lnTo>
                <a:close/>
              </a:path>
            </a:pathLst>
          </a:custGeom>
          <a:blipFill>
            <a:blip r:embed="rId7"/>
            <a:stretch>
              <a:fillRect l="0" t="0" r="0" b="0"/>
            </a:stretch>
          </a:blipFill>
        </p:spPr>
      </p:sp>
      <p:sp>
        <p:nvSpPr>
          <p:cNvPr name="Freeform 8" id="8"/>
          <p:cNvSpPr/>
          <p:nvPr/>
        </p:nvSpPr>
        <p:spPr>
          <a:xfrm flipH="false" flipV="false" rot="0">
            <a:off x="9919860" y="4909784"/>
            <a:ext cx="5010076" cy="5010076"/>
          </a:xfrm>
          <a:custGeom>
            <a:avLst/>
            <a:gdLst/>
            <a:ahLst/>
            <a:cxnLst/>
            <a:rect r="r" b="b" t="t" l="l"/>
            <a:pathLst>
              <a:path h="5010076" w="5010076">
                <a:moveTo>
                  <a:pt x="0" y="0"/>
                </a:moveTo>
                <a:lnTo>
                  <a:pt x="5010076" y="0"/>
                </a:lnTo>
                <a:lnTo>
                  <a:pt x="5010076" y="5010076"/>
                </a:lnTo>
                <a:lnTo>
                  <a:pt x="0" y="5010076"/>
                </a:lnTo>
                <a:lnTo>
                  <a:pt x="0" y="0"/>
                </a:lnTo>
                <a:close/>
              </a:path>
            </a:pathLst>
          </a:custGeom>
          <a:blipFill>
            <a:blip r:embed="rId8"/>
            <a:stretch>
              <a:fillRect l="0" t="0" r="0" b="0"/>
            </a:stretch>
          </a:blipFill>
        </p:spPr>
      </p:sp>
      <p:sp>
        <p:nvSpPr>
          <p:cNvPr name="Freeform 9" id="9"/>
          <p:cNvSpPr/>
          <p:nvPr/>
        </p:nvSpPr>
        <p:spPr>
          <a:xfrm flipH="false" flipV="false" rot="0">
            <a:off x="14929936" y="4909784"/>
            <a:ext cx="5010076" cy="5010076"/>
          </a:xfrm>
          <a:custGeom>
            <a:avLst/>
            <a:gdLst/>
            <a:ahLst/>
            <a:cxnLst/>
            <a:rect r="r" b="b" t="t" l="l"/>
            <a:pathLst>
              <a:path h="5010076" w="5010076">
                <a:moveTo>
                  <a:pt x="0" y="0"/>
                </a:moveTo>
                <a:lnTo>
                  <a:pt x="5010076" y="0"/>
                </a:lnTo>
                <a:lnTo>
                  <a:pt x="5010076" y="5010076"/>
                </a:lnTo>
                <a:lnTo>
                  <a:pt x="0" y="5010076"/>
                </a:lnTo>
                <a:lnTo>
                  <a:pt x="0" y="0"/>
                </a:lnTo>
                <a:close/>
              </a:path>
            </a:pathLst>
          </a:custGeom>
          <a:blipFill>
            <a:blip r:embed="rId9"/>
            <a:stretch>
              <a:fillRect l="0" t="0" r="0" b="0"/>
            </a:stretch>
          </a:blipFill>
        </p:spPr>
      </p:sp>
      <p:sp>
        <p:nvSpPr>
          <p:cNvPr name="Freeform 10" id="10"/>
          <p:cNvSpPr/>
          <p:nvPr/>
        </p:nvSpPr>
        <p:spPr>
          <a:xfrm flipH="false" flipV="false" rot="0">
            <a:off x="14829645" y="-100292"/>
            <a:ext cx="5010076" cy="5010076"/>
          </a:xfrm>
          <a:custGeom>
            <a:avLst/>
            <a:gdLst/>
            <a:ahLst/>
            <a:cxnLst/>
            <a:rect r="r" b="b" t="t" l="l"/>
            <a:pathLst>
              <a:path h="5010076" w="5010076">
                <a:moveTo>
                  <a:pt x="0" y="0"/>
                </a:moveTo>
                <a:lnTo>
                  <a:pt x="5010076" y="0"/>
                </a:lnTo>
                <a:lnTo>
                  <a:pt x="5010076" y="5010076"/>
                </a:lnTo>
                <a:lnTo>
                  <a:pt x="0" y="5010076"/>
                </a:lnTo>
                <a:lnTo>
                  <a:pt x="0" y="0"/>
                </a:lnTo>
                <a:close/>
              </a:path>
            </a:pathLst>
          </a:custGeom>
          <a:blipFill>
            <a:blip r:embed="rId10"/>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880733" y="1382343"/>
            <a:ext cx="14526535" cy="2362199"/>
          </a:xfrm>
          <a:prstGeom prst="rect">
            <a:avLst/>
          </a:prstGeom>
        </p:spPr>
        <p:txBody>
          <a:bodyPr anchor="t" rtlCol="false" tIns="0" lIns="0" bIns="0" rIns="0">
            <a:spAutoFit/>
          </a:bodyPr>
          <a:lstStyle/>
          <a:p>
            <a:pPr algn="ctr">
              <a:lnSpc>
                <a:spcPts val="8999"/>
              </a:lnSpc>
            </a:pPr>
            <a:r>
              <a:rPr lang="en-US" sz="9999" spc="-429">
                <a:solidFill>
                  <a:srgbClr val="FFFFFF"/>
                </a:solidFill>
                <a:latin typeface="Peckish"/>
                <a:ea typeface="Peckish"/>
                <a:cs typeface="Peckish"/>
                <a:sym typeface="Peckish"/>
              </a:rPr>
              <a:t>Who to See?</a:t>
            </a:r>
          </a:p>
          <a:p>
            <a:pPr algn="ctr">
              <a:lnSpc>
                <a:spcPts val="8999"/>
              </a:lnSpc>
            </a:pPr>
            <a:r>
              <a:rPr lang="en-US" sz="9999" spc="-429">
                <a:solidFill>
                  <a:srgbClr val="FFFFFF"/>
                </a:solidFill>
                <a:latin typeface="Peckish"/>
                <a:ea typeface="Peckish"/>
                <a:cs typeface="Peckish"/>
                <a:sym typeface="Peckish"/>
              </a:rPr>
              <a:t>Arts</a:t>
            </a:r>
          </a:p>
        </p:txBody>
      </p:sp>
      <p:sp>
        <p:nvSpPr>
          <p:cNvPr name="TextBox 4" id="4"/>
          <p:cNvSpPr txBox="true"/>
          <p:nvPr/>
        </p:nvSpPr>
        <p:spPr>
          <a:xfrm rot="0">
            <a:off x="1269280" y="4058867"/>
            <a:ext cx="15669007" cy="4561532"/>
          </a:xfrm>
          <a:prstGeom prst="rect">
            <a:avLst/>
          </a:prstGeom>
        </p:spPr>
        <p:txBody>
          <a:bodyPr anchor="t" rtlCol="false" tIns="0" lIns="0" bIns="0" rIns="0">
            <a:spAutoFit/>
          </a:bodyPr>
          <a:lstStyle/>
          <a:p>
            <a:pPr algn="l" marL="1254499" indent="-627250" lvl="1">
              <a:lnSpc>
                <a:spcPts val="7205"/>
              </a:lnSpc>
              <a:buFont typeface="Arial"/>
              <a:buChar char="•"/>
            </a:pPr>
            <a:r>
              <a:rPr lang="en-US" b="true" sz="5810">
                <a:solidFill>
                  <a:srgbClr val="FFFFFF"/>
                </a:solidFill>
                <a:latin typeface="DM Sans Bold"/>
                <a:ea typeface="DM Sans Bold"/>
                <a:cs typeface="DM Sans Bold"/>
                <a:sym typeface="DM Sans Bold"/>
              </a:rPr>
              <a:t>Classroom Arts Teacher</a:t>
            </a:r>
          </a:p>
          <a:p>
            <a:pPr algn="l" marL="1254499" indent="-627250" lvl="1">
              <a:lnSpc>
                <a:spcPts val="7205"/>
              </a:lnSpc>
              <a:buFont typeface="Arial"/>
              <a:buChar char="•"/>
            </a:pPr>
            <a:r>
              <a:rPr lang="en-US" b="true" sz="5810">
                <a:solidFill>
                  <a:srgbClr val="FFFFFF"/>
                </a:solidFill>
                <a:latin typeface="DM Sans Bold"/>
                <a:ea typeface="DM Sans Bold"/>
                <a:cs typeface="DM Sans Bold"/>
                <a:sym typeface="DM Sans Bold"/>
              </a:rPr>
              <a:t>Arts Department Chair</a:t>
            </a:r>
          </a:p>
          <a:p>
            <a:pPr algn="l" marL="1254499" indent="-627250" lvl="1">
              <a:lnSpc>
                <a:spcPts val="7205"/>
              </a:lnSpc>
              <a:buFont typeface="Arial"/>
              <a:buChar char="•"/>
            </a:pPr>
            <a:r>
              <a:rPr lang="en-US" b="true" sz="5810">
                <a:solidFill>
                  <a:srgbClr val="FFFFFF"/>
                </a:solidFill>
                <a:latin typeface="DM Sans Bold"/>
                <a:ea typeface="DM Sans Bold"/>
                <a:cs typeface="DM Sans Bold"/>
                <a:sym typeface="DM Sans Bold"/>
              </a:rPr>
              <a:t>Ms. Natalie Calderon, School Counselor</a:t>
            </a:r>
          </a:p>
          <a:p>
            <a:pPr algn="l" marL="1254499" indent="-627250" lvl="1">
              <a:lnSpc>
                <a:spcPts val="7205"/>
              </a:lnSpc>
              <a:buFont typeface="Arial"/>
              <a:buChar char="•"/>
            </a:pPr>
            <a:r>
              <a:rPr lang="en-US" b="true" sz="5810">
                <a:solidFill>
                  <a:srgbClr val="FFFFFF"/>
                </a:solidFill>
                <a:latin typeface="DM Sans Bold"/>
                <a:ea typeface="DM Sans Bold"/>
                <a:cs typeface="DM Sans Bold"/>
                <a:sym typeface="DM Sans Bold"/>
              </a:rPr>
              <a:t>Mr. Vasallo, Program Director</a:t>
            </a:r>
          </a:p>
          <a:p>
            <a:pPr algn="l" marL="1254499" indent="-627250" lvl="1">
              <a:lnSpc>
                <a:spcPts val="7205"/>
              </a:lnSpc>
              <a:buFont typeface="Arial"/>
              <a:buChar char="•"/>
            </a:pPr>
            <a:r>
              <a:rPr lang="en-US" b="true" sz="5810">
                <a:solidFill>
                  <a:srgbClr val="FFFFFF"/>
                </a:solidFill>
                <a:latin typeface="DM Sans Bold"/>
                <a:ea typeface="DM Sans Bold"/>
                <a:cs typeface="DM Sans Bold"/>
                <a:sym typeface="DM Sans Bold"/>
              </a:rPr>
              <a:t>Mr. Brown, Principal</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880733" y="1382343"/>
            <a:ext cx="14526535" cy="2362199"/>
          </a:xfrm>
          <a:prstGeom prst="rect">
            <a:avLst/>
          </a:prstGeom>
        </p:spPr>
        <p:txBody>
          <a:bodyPr anchor="t" rtlCol="false" tIns="0" lIns="0" bIns="0" rIns="0">
            <a:spAutoFit/>
          </a:bodyPr>
          <a:lstStyle/>
          <a:p>
            <a:pPr algn="ctr">
              <a:lnSpc>
                <a:spcPts val="8999"/>
              </a:lnSpc>
            </a:pPr>
            <a:r>
              <a:rPr lang="en-US" sz="9999" spc="-429">
                <a:solidFill>
                  <a:srgbClr val="FFFFFF"/>
                </a:solidFill>
                <a:latin typeface="Peckish"/>
                <a:ea typeface="Peckish"/>
                <a:cs typeface="Peckish"/>
                <a:sym typeface="Peckish"/>
              </a:rPr>
              <a:t>Who to See? </a:t>
            </a:r>
          </a:p>
          <a:p>
            <a:pPr algn="ctr">
              <a:lnSpc>
                <a:spcPts val="8999"/>
              </a:lnSpc>
            </a:pPr>
            <a:r>
              <a:rPr lang="en-US" sz="9999" spc="-429">
                <a:solidFill>
                  <a:srgbClr val="FFFFFF"/>
                </a:solidFill>
                <a:latin typeface="Peckish"/>
                <a:ea typeface="Peckish"/>
                <a:cs typeface="Peckish"/>
                <a:sym typeface="Peckish"/>
              </a:rPr>
              <a:t>Academics</a:t>
            </a:r>
          </a:p>
        </p:txBody>
      </p:sp>
      <p:sp>
        <p:nvSpPr>
          <p:cNvPr name="TextBox 4" id="4"/>
          <p:cNvSpPr txBox="true"/>
          <p:nvPr/>
        </p:nvSpPr>
        <p:spPr>
          <a:xfrm rot="0">
            <a:off x="1575006" y="4183174"/>
            <a:ext cx="15137987" cy="4239714"/>
          </a:xfrm>
          <a:prstGeom prst="rect">
            <a:avLst/>
          </a:prstGeom>
        </p:spPr>
        <p:txBody>
          <a:bodyPr anchor="t" rtlCol="false" tIns="0" lIns="0" bIns="0" rIns="0">
            <a:spAutoFit/>
          </a:bodyPr>
          <a:lstStyle/>
          <a:p>
            <a:pPr algn="l" marL="1168142" indent="-584071" lvl="1">
              <a:lnSpc>
                <a:spcPts val="6709"/>
              </a:lnSpc>
              <a:buFont typeface="Arial"/>
              <a:buChar char="•"/>
            </a:pPr>
            <a:r>
              <a:rPr lang="en-US" b="true" sz="5410">
                <a:solidFill>
                  <a:srgbClr val="FFFFFF"/>
                </a:solidFill>
                <a:latin typeface="DM Sans Bold"/>
                <a:ea typeface="DM Sans Bold"/>
                <a:cs typeface="DM Sans Bold"/>
                <a:sym typeface="DM Sans Bold"/>
              </a:rPr>
              <a:t>Classroom  Teacher</a:t>
            </a:r>
          </a:p>
          <a:p>
            <a:pPr algn="l" marL="1168142" indent="-584071" lvl="1">
              <a:lnSpc>
                <a:spcPts val="6709"/>
              </a:lnSpc>
              <a:buFont typeface="Arial"/>
              <a:buChar char="•"/>
            </a:pPr>
            <a:r>
              <a:rPr lang="en-US" b="true" sz="5410">
                <a:solidFill>
                  <a:srgbClr val="FFFFFF"/>
                </a:solidFill>
                <a:latin typeface="DM Sans Bold"/>
                <a:ea typeface="DM Sans Bold"/>
                <a:cs typeface="DM Sans Bold"/>
                <a:sym typeface="DM Sans Bold"/>
              </a:rPr>
              <a:t>Natalie Calderon, School Counselor</a:t>
            </a:r>
          </a:p>
          <a:p>
            <a:pPr algn="l" marL="1168142" indent="-584071" lvl="1">
              <a:lnSpc>
                <a:spcPts val="6709"/>
              </a:lnSpc>
              <a:buFont typeface="Arial"/>
              <a:buChar char="•"/>
            </a:pPr>
            <a:r>
              <a:rPr lang="en-US" b="true" sz="5410">
                <a:solidFill>
                  <a:srgbClr val="FFFFFF"/>
                </a:solidFill>
                <a:latin typeface="DM Sans Bold"/>
                <a:ea typeface="DM Sans Bold"/>
                <a:cs typeface="DM Sans Bold"/>
                <a:sym typeface="DM Sans Bold"/>
              </a:rPr>
              <a:t>Mr. Vasallo, Program Director</a:t>
            </a:r>
          </a:p>
          <a:p>
            <a:pPr algn="l" marL="1168142" indent="-584071" lvl="1">
              <a:lnSpc>
                <a:spcPts val="6709"/>
              </a:lnSpc>
              <a:buFont typeface="Arial"/>
              <a:buChar char="•"/>
            </a:pPr>
            <a:r>
              <a:rPr lang="en-US" b="true" sz="5410">
                <a:solidFill>
                  <a:srgbClr val="FFFFFF"/>
                </a:solidFill>
                <a:latin typeface="DM Sans Bold"/>
                <a:ea typeface="DM Sans Bold"/>
                <a:cs typeface="DM Sans Bold"/>
                <a:sym typeface="DM Sans Bold"/>
              </a:rPr>
              <a:t>Mrs. Johnson &amp; Mr. Machado</a:t>
            </a:r>
          </a:p>
          <a:p>
            <a:pPr algn="l" marL="1168142" indent="-584071" lvl="1">
              <a:lnSpc>
                <a:spcPts val="6709"/>
              </a:lnSpc>
              <a:buFont typeface="Arial"/>
              <a:buChar char="•"/>
            </a:pPr>
            <a:r>
              <a:rPr lang="en-US" b="true" sz="5410">
                <a:solidFill>
                  <a:srgbClr val="FFFFFF"/>
                </a:solidFill>
                <a:latin typeface="DM Sans Bold"/>
                <a:ea typeface="DM Sans Bold"/>
                <a:cs typeface="DM Sans Bold"/>
                <a:sym typeface="DM Sans Bold"/>
              </a:rPr>
              <a:t>Mr. Brown, Principal</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880733" y="1382343"/>
            <a:ext cx="14526535" cy="2362199"/>
          </a:xfrm>
          <a:prstGeom prst="rect">
            <a:avLst/>
          </a:prstGeom>
        </p:spPr>
        <p:txBody>
          <a:bodyPr anchor="t" rtlCol="false" tIns="0" lIns="0" bIns="0" rIns="0">
            <a:spAutoFit/>
          </a:bodyPr>
          <a:lstStyle/>
          <a:p>
            <a:pPr algn="ctr">
              <a:lnSpc>
                <a:spcPts val="8999"/>
              </a:lnSpc>
            </a:pPr>
            <a:r>
              <a:rPr lang="en-US" sz="9999" spc="-429">
                <a:solidFill>
                  <a:srgbClr val="FFFFFF"/>
                </a:solidFill>
                <a:latin typeface="Peckish"/>
                <a:ea typeface="Peckish"/>
                <a:cs typeface="Peckish"/>
                <a:sym typeface="Peckish"/>
              </a:rPr>
              <a:t>Who to See? </a:t>
            </a:r>
          </a:p>
          <a:p>
            <a:pPr algn="ctr">
              <a:lnSpc>
                <a:spcPts val="8999"/>
              </a:lnSpc>
            </a:pPr>
            <a:r>
              <a:rPr lang="en-US" sz="9999" spc="-429">
                <a:solidFill>
                  <a:srgbClr val="FFFFFF"/>
                </a:solidFill>
                <a:latin typeface="Peckish"/>
                <a:ea typeface="Peckish"/>
                <a:cs typeface="Peckish"/>
                <a:sym typeface="Peckish"/>
              </a:rPr>
              <a:t>School Issues</a:t>
            </a:r>
          </a:p>
        </p:txBody>
      </p:sp>
      <p:sp>
        <p:nvSpPr>
          <p:cNvPr name="TextBox 4" id="4"/>
          <p:cNvSpPr txBox="true"/>
          <p:nvPr/>
        </p:nvSpPr>
        <p:spPr>
          <a:xfrm rot="0">
            <a:off x="1294313" y="4970900"/>
            <a:ext cx="15699374" cy="3495748"/>
          </a:xfrm>
          <a:prstGeom prst="rect">
            <a:avLst/>
          </a:prstGeom>
        </p:spPr>
        <p:txBody>
          <a:bodyPr anchor="t" rtlCol="false" tIns="0" lIns="0" bIns="0" rIns="0">
            <a:spAutoFit/>
          </a:bodyPr>
          <a:lstStyle/>
          <a:p>
            <a:pPr algn="l" marL="1211320" indent="-605660" lvl="1">
              <a:lnSpc>
                <a:spcPts val="6957"/>
              </a:lnSpc>
              <a:buFont typeface="Arial"/>
              <a:buChar char="•"/>
            </a:pPr>
            <a:r>
              <a:rPr lang="en-US" b="true" sz="5610">
                <a:solidFill>
                  <a:srgbClr val="FFFFFF"/>
                </a:solidFill>
                <a:latin typeface="DM Sans Bold"/>
                <a:ea typeface="DM Sans Bold"/>
                <a:cs typeface="DM Sans Bold"/>
                <a:sym typeface="DM Sans Bold"/>
              </a:rPr>
              <a:t>Grading issues? Contact the teacher first</a:t>
            </a:r>
          </a:p>
          <a:p>
            <a:pPr algn="l" marL="1211320" indent="-605660" lvl="1">
              <a:lnSpc>
                <a:spcPts val="6957"/>
              </a:lnSpc>
              <a:buFont typeface="Arial"/>
              <a:buChar char="•"/>
            </a:pPr>
            <a:r>
              <a:rPr lang="en-US" b="true" sz="5610">
                <a:solidFill>
                  <a:srgbClr val="FFFFFF"/>
                </a:solidFill>
                <a:latin typeface="DM Sans Bold"/>
                <a:ea typeface="DM Sans Bold"/>
                <a:cs typeface="DM Sans Bold"/>
                <a:sym typeface="DM Sans Bold"/>
              </a:rPr>
              <a:t>School Counselor - Academics, Scheduling, &amp; Social Issues</a:t>
            </a:r>
          </a:p>
          <a:p>
            <a:pPr algn="l" marL="1211320" indent="-605660" lvl="1">
              <a:lnSpc>
                <a:spcPts val="6957"/>
              </a:lnSpc>
              <a:buFont typeface="Arial"/>
              <a:buChar char="•"/>
            </a:pPr>
            <a:r>
              <a:rPr lang="en-US" b="true" sz="5610">
                <a:solidFill>
                  <a:srgbClr val="FFFFFF"/>
                </a:solidFill>
                <a:latin typeface="DM Sans Bold"/>
                <a:ea typeface="DM Sans Bold"/>
                <a:cs typeface="DM Sans Bold"/>
                <a:sym typeface="DM Sans Bold"/>
              </a:rPr>
              <a:t>Mr. Vasallo - Program Policy &amp; Discipline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DAGKXvgCNF4</dc:identifier>
  <dcterms:modified xsi:type="dcterms:W3CDTF">2011-08-01T06:04:30Z</dcterms:modified>
  <cp:revision>1</cp:revision>
  <dc:title>PCCA Freshman Orientation</dc:title>
</cp:coreProperties>
</file>